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3"/>
  </p:notesMasterIdLst>
  <p:sldIdLst>
    <p:sldId id="658" r:id="rId2"/>
    <p:sldId id="659" r:id="rId3"/>
    <p:sldId id="695" r:id="rId4"/>
    <p:sldId id="696" r:id="rId5"/>
    <p:sldId id="697" r:id="rId6"/>
    <p:sldId id="699" r:id="rId7"/>
    <p:sldId id="704" r:id="rId8"/>
    <p:sldId id="664" r:id="rId9"/>
    <p:sldId id="651" r:id="rId10"/>
    <p:sldId id="678" r:id="rId11"/>
    <p:sldId id="679" r:id="rId12"/>
    <p:sldId id="680" r:id="rId13"/>
    <p:sldId id="681" r:id="rId14"/>
    <p:sldId id="682" r:id="rId15"/>
    <p:sldId id="673" r:id="rId16"/>
    <p:sldId id="688" r:id="rId17"/>
    <p:sldId id="689" r:id="rId18"/>
    <p:sldId id="690" r:id="rId19"/>
    <p:sldId id="691" r:id="rId20"/>
    <p:sldId id="684" r:id="rId21"/>
    <p:sldId id="683" r:id="rId22"/>
    <p:sldId id="707" r:id="rId23"/>
    <p:sldId id="705" r:id="rId24"/>
    <p:sldId id="706" r:id="rId25"/>
    <p:sldId id="586" r:id="rId26"/>
    <p:sldId id="568" r:id="rId27"/>
    <p:sldId id="713" r:id="rId28"/>
    <p:sldId id="636" r:id="rId29"/>
    <p:sldId id="637" r:id="rId30"/>
    <p:sldId id="643" r:id="rId31"/>
    <p:sldId id="700" r:id="rId32"/>
    <p:sldId id="607" r:id="rId33"/>
    <p:sldId id="665" r:id="rId34"/>
    <p:sldId id="712" r:id="rId35"/>
    <p:sldId id="599" r:id="rId36"/>
    <p:sldId id="547" r:id="rId37"/>
    <p:sldId id="710" r:id="rId38"/>
    <p:sldId id="711" r:id="rId39"/>
    <p:sldId id="313" r:id="rId40"/>
    <p:sldId id="638" r:id="rId41"/>
    <p:sldId id="639" r:id="rId42"/>
    <p:sldId id="640" r:id="rId43"/>
    <p:sldId id="641" r:id="rId44"/>
    <p:sldId id="657" r:id="rId45"/>
    <p:sldId id="663" r:id="rId46"/>
    <p:sldId id="666" r:id="rId47"/>
    <p:sldId id="685" r:id="rId48"/>
    <p:sldId id="694" r:id="rId49"/>
    <p:sldId id="693" r:id="rId50"/>
    <p:sldId id="702" r:id="rId51"/>
    <p:sldId id="703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9999"/>
    <a:srgbClr val="FF3399"/>
    <a:srgbClr val="FF3300"/>
    <a:srgbClr val="FFFF66"/>
    <a:srgbClr val="66FFCC"/>
    <a:srgbClr val="00CC99"/>
    <a:srgbClr val="66FF33"/>
    <a:srgbClr val="FF99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2" autoAdjust="0"/>
    <p:restoredTop sz="94660"/>
  </p:normalViewPr>
  <p:slideViewPr>
    <p:cSldViewPr>
      <p:cViewPr varScale="1">
        <p:scale>
          <a:sx n="74" d="100"/>
          <a:sy n="74" d="100"/>
        </p:scale>
        <p:origin x="1646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E675D8-A827-444B-B745-8A60D5197B52}" type="doc">
      <dgm:prSet loTypeId="urn:microsoft.com/office/officeart/2005/8/layout/hierarchy2" loCatId="hierarchy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D997035-7407-4894-A5B0-575451D2FA39}">
      <dgm:prSet phldrT="[Text]"/>
      <dgm:spPr/>
      <dgm:t>
        <a:bodyPr/>
        <a:lstStyle/>
        <a:p>
          <a:r>
            <a:rPr lang="en-US" b="1" dirty="0" err="1" smtClean="0"/>
            <a:t>Standar</a:t>
          </a:r>
          <a:r>
            <a:rPr lang="en-US" b="1" dirty="0" smtClean="0"/>
            <a:t> </a:t>
          </a:r>
          <a:r>
            <a:rPr lang="en-US" b="1" dirty="0" err="1" smtClean="0"/>
            <a:t>Dikti</a:t>
          </a:r>
          <a:endParaRPr lang="en-US" b="1" dirty="0"/>
        </a:p>
      </dgm:t>
    </dgm:pt>
    <dgm:pt modelId="{E383B79D-D814-4F9F-8849-3E491544750A}" type="parTrans" cxnId="{D7C08F0A-3422-45BF-B411-C5BD66F35D62}">
      <dgm:prSet/>
      <dgm:spPr/>
      <dgm:t>
        <a:bodyPr/>
        <a:lstStyle/>
        <a:p>
          <a:endParaRPr lang="en-US"/>
        </a:p>
      </dgm:t>
    </dgm:pt>
    <dgm:pt modelId="{494FECC2-A970-462D-A488-16DD16532C1C}" type="sibTrans" cxnId="{D7C08F0A-3422-45BF-B411-C5BD66F35D62}">
      <dgm:prSet/>
      <dgm:spPr/>
      <dgm:t>
        <a:bodyPr/>
        <a:lstStyle/>
        <a:p>
          <a:endParaRPr lang="en-US"/>
        </a:p>
      </dgm:t>
    </dgm:pt>
    <dgm:pt modelId="{49C31F51-C91A-40B9-932E-4688C3FF79C2}">
      <dgm:prSet phldrT="[Text]" custT="1"/>
      <dgm:spPr/>
      <dgm:t>
        <a:bodyPr/>
        <a:lstStyle/>
        <a:p>
          <a:r>
            <a:rPr lang="en-US" sz="1600" b="1" dirty="0" smtClean="0">
              <a:solidFill>
                <a:srgbClr val="FFFF00"/>
              </a:solidFill>
              <a:latin typeface="Arial Rounded MT Bold" pitchFamily="34" charset="0"/>
            </a:rPr>
            <a:t>SN </a:t>
          </a:r>
          <a:r>
            <a:rPr lang="en-US" sz="1600" b="1" dirty="0" err="1" smtClean="0">
              <a:solidFill>
                <a:srgbClr val="FFFF00"/>
              </a:solidFill>
              <a:latin typeface="Arial Rounded MT Bold" pitchFamily="34" charset="0"/>
            </a:rPr>
            <a:t>Dikti</a:t>
          </a:r>
          <a:endParaRPr lang="id-ID" sz="1600" b="1" dirty="0" smtClean="0">
            <a:solidFill>
              <a:srgbClr val="FFFF00"/>
            </a:solidFill>
            <a:latin typeface="Arial Rounded MT Bold" pitchFamily="34" charset="0"/>
          </a:endParaRPr>
        </a:p>
        <a:p>
          <a:r>
            <a:rPr lang="id-ID" sz="1600" b="1" dirty="0" smtClean="0">
              <a:solidFill>
                <a:srgbClr val="FFFF00"/>
              </a:solidFill>
              <a:latin typeface="Arial Rounded MT Bold" pitchFamily="34" charset="0"/>
            </a:rPr>
            <a:t>Ristekdikti No. 44 </a:t>
          </a:r>
        </a:p>
        <a:p>
          <a:r>
            <a:rPr lang="id-ID" sz="1600" b="1" dirty="0" smtClean="0">
              <a:solidFill>
                <a:srgbClr val="FFFF00"/>
              </a:solidFill>
              <a:latin typeface="Arial Rounded MT Bold" pitchFamily="34" charset="0"/>
            </a:rPr>
            <a:t>Th 2015</a:t>
          </a:r>
          <a:endParaRPr lang="en-US" sz="1600" b="1" dirty="0" smtClean="0">
            <a:solidFill>
              <a:srgbClr val="FFFF00"/>
            </a:solidFill>
            <a:latin typeface="Arial Rounded MT Bold" pitchFamily="34" charset="0"/>
          </a:endParaRPr>
        </a:p>
      </dgm:t>
    </dgm:pt>
    <dgm:pt modelId="{752D05E9-223C-4A8E-BA1B-B9366A3FD8D1}" type="parTrans" cxnId="{83679420-E9FB-438D-AE47-5FE2388E27AE}">
      <dgm:prSet/>
      <dgm:spPr/>
      <dgm:t>
        <a:bodyPr/>
        <a:lstStyle/>
        <a:p>
          <a:endParaRPr lang="en-US"/>
        </a:p>
      </dgm:t>
    </dgm:pt>
    <dgm:pt modelId="{F85AC9BF-69A1-4C51-B983-D47F0F3C8A1A}" type="sibTrans" cxnId="{83679420-E9FB-438D-AE47-5FE2388E27AE}">
      <dgm:prSet/>
      <dgm:spPr/>
      <dgm:t>
        <a:bodyPr/>
        <a:lstStyle/>
        <a:p>
          <a:endParaRPr lang="en-US"/>
        </a:p>
      </dgm:t>
    </dgm:pt>
    <dgm:pt modelId="{22384D6B-8A77-4755-B2B3-581134D74459}">
      <dgm:prSet phldrT="[Text]"/>
      <dgm:spPr/>
      <dgm:t>
        <a:bodyPr/>
        <a:lstStyle/>
        <a:p>
          <a:r>
            <a:rPr lang="en-US" b="1" dirty="0" smtClean="0"/>
            <a:t>SPM </a:t>
          </a:r>
          <a:r>
            <a:rPr lang="en-US" b="1" dirty="0" err="1" smtClean="0"/>
            <a:t>Dikti</a:t>
          </a:r>
          <a:endParaRPr lang="en-US" b="1" dirty="0" smtClean="0"/>
        </a:p>
        <a:p>
          <a:r>
            <a:rPr lang="en-US" b="1" dirty="0" smtClean="0"/>
            <a:t>PP 62,2016</a:t>
          </a:r>
        </a:p>
        <a:p>
          <a:r>
            <a:rPr lang="en-US" b="1" dirty="0" smtClean="0"/>
            <a:t>(September)</a:t>
          </a:r>
          <a:endParaRPr lang="en-US" b="1" dirty="0"/>
        </a:p>
      </dgm:t>
    </dgm:pt>
    <dgm:pt modelId="{349BF40E-CAA4-43EE-9163-6F22262D2D06}" type="parTrans" cxnId="{33962816-0B90-4975-B676-CC3237AF0EAD}">
      <dgm:prSet/>
      <dgm:spPr/>
      <dgm:t>
        <a:bodyPr/>
        <a:lstStyle/>
        <a:p>
          <a:endParaRPr lang="en-US"/>
        </a:p>
      </dgm:t>
    </dgm:pt>
    <dgm:pt modelId="{F1862A24-BFBE-4F90-B481-2647D1D7C752}" type="sibTrans" cxnId="{33962816-0B90-4975-B676-CC3237AF0EAD}">
      <dgm:prSet/>
      <dgm:spPr/>
      <dgm:t>
        <a:bodyPr/>
        <a:lstStyle/>
        <a:p>
          <a:endParaRPr lang="en-US"/>
        </a:p>
      </dgm:t>
    </dgm:pt>
    <dgm:pt modelId="{DD812E29-8AE6-4D8A-9D15-E0658BBED62A}" type="pres">
      <dgm:prSet presAssocID="{65E675D8-A827-444B-B745-8A60D5197B5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203271-F759-4CDB-99ED-B6F170FC2920}" type="pres">
      <dgm:prSet presAssocID="{0D997035-7407-4894-A5B0-575451D2FA39}" presName="root1" presStyleCnt="0"/>
      <dgm:spPr/>
    </dgm:pt>
    <dgm:pt modelId="{DF2E67AE-089A-489C-AFE3-C63049335380}" type="pres">
      <dgm:prSet presAssocID="{0D997035-7407-4894-A5B0-575451D2FA39}" presName="LevelOneTextNode" presStyleLbl="node0" presStyleIdx="0" presStyleCnt="1" custScaleX="110353" custScaleY="3526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5FAD46C-7C76-4B7D-8623-402F260F9CA1}" type="pres">
      <dgm:prSet presAssocID="{0D997035-7407-4894-A5B0-575451D2FA39}" presName="level2hierChild" presStyleCnt="0"/>
      <dgm:spPr/>
    </dgm:pt>
    <dgm:pt modelId="{66655603-AF06-4F9F-919E-B15CBB05FE3C}" type="pres">
      <dgm:prSet presAssocID="{752D05E9-223C-4A8E-BA1B-B9366A3FD8D1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C07494DB-526E-4D79-A371-89580FD2DF51}" type="pres">
      <dgm:prSet presAssocID="{752D05E9-223C-4A8E-BA1B-B9366A3FD8D1}" presName="connTx" presStyleLbl="parChTrans1D2" presStyleIdx="0" presStyleCnt="2"/>
      <dgm:spPr/>
      <dgm:t>
        <a:bodyPr/>
        <a:lstStyle/>
        <a:p>
          <a:endParaRPr lang="en-US"/>
        </a:p>
      </dgm:t>
    </dgm:pt>
    <dgm:pt modelId="{E36E5852-AAFD-490A-901E-F2C056766D6C}" type="pres">
      <dgm:prSet presAssocID="{49C31F51-C91A-40B9-932E-4688C3FF79C2}" presName="root2" presStyleCnt="0"/>
      <dgm:spPr/>
    </dgm:pt>
    <dgm:pt modelId="{03C24845-C575-478A-9F22-643367791665}" type="pres">
      <dgm:prSet presAssocID="{49C31F51-C91A-40B9-932E-4688C3FF79C2}" presName="LevelTwoTextNode" presStyleLbl="node2" presStyleIdx="0" presStyleCnt="2" custScaleX="124751" custScaleY="243443" custLinFactY="-96351" custLinFactNeighborX="-29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C841A43-0A64-47AB-836C-DB064CB5F42B}" type="pres">
      <dgm:prSet presAssocID="{49C31F51-C91A-40B9-932E-4688C3FF79C2}" presName="level3hierChild" presStyleCnt="0"/>
      <dgm:spPr/>
    </dgm:pt>
    <dgm:pt modelId="{DE2D7111-B249-4876-978C-474C467E532D}" type="pres">
      <dgm:prSet presAssocID="{349BF40E-CAA4-43EE-9163-6F22262D2D06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B72628B9-C9C3-476D-A8D4-BBB441688686}" type="pres">
      <dgm:prSet presAssocID="{349BF40E-CAA4-43EE-9163-6F22262D2D06}" presName="connTx" presStyleLbl="parChTrans1D2" presStyleIdx="1" presStyleCnt="2"/>
      <dgm:spPr/>
      <dgm:t>
        <a:bodyPr/>
        <a:lstStyle/>
        <a:p>
          <a:endParaRPr lang="en-US"/>
        </a:p>
      </dgm:t>
    </dgm:pt>
    <dgm:pt modelId="{576AC0C5-1113-4CE2-AD6F-F42999ED1D92}" type="pres">
      <dgm:prSet presAssocID="{22384D6B-8A77-4755-B2B3-581134D74459}" presName="root2" presStyleCnt="0"/>
      <dgm:spPr/>
    </dgm:pt>
    <dgm:pt modelId="{6EF128F2-3A6A-4D5B-B075-72CC1266E4A9}" type="pres">
      <dgm:prSet presAssocID="{22384D6B-8A77-4755-B2B3-581134D74459}" presName="LevelTwoTextNode" presStyleLbl="node2" presStyleIdx="1" presStyleCnt="2" custScaleY="178190" custLinFactY="86578" custLinFactNeighborX="153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664DDA-8017-425F-BD41-691AC7FC15B8}" type="pres">
      <dgm:prSet presAssocID="{22384D6B-8A77-4755-B2B3-581134D74459}" presName="level3hierChild" presStyleCnt="0"/>
      <dgm:spPr/>
    </dgm:pt>
  </dgm:ptLst>
  <dgm:cxnLst>
    <dgm:cxn modelId="{3EAB159D-61CE-4790-8F5A-D82D9B082BE7}" type="presOf" srcId="{22384D6B-8A77-4755-B2B3-581134D74459}" destId="{6EF128F2-3A6A-4D5B-B075-72CC1266E4A9}" srcOrd="0" destOrd="0" presId="urn:microsoft.com/office/officeart/2005/8/layout/hierarchy2"/>
    <dgm:cxn modelId="{83679420-E9FB-438D-AE47-5FE2388E27AE}" srcId="{0D997035-7407-4894-A5B0-575451D2FA39}" destId="{49C31F51-C91A-40B9-932E-4688C3FF79C2}" srcOrd="0" destOrd="0" parTransId="{752D05E9-223C-4A8E-BA1B-B9366A3FD8D1}" sibTransId="{F85AC9BF-69A1-4C51-B983-D47F0F3C8A1A}"/>
    <dgm:cxn modelId="{33962816-0B90-4975-B676-CC3237AF0EAD}" srcId="{0D997035-7407-4894-A5B0-575451D2FA39}" destId="{22384D6B-8A77-4755-B2B3-581134D74459}" srcOrd="1" destOrd="0" parTransId="{349BF40E-CAA4-43EE-9163-6F22262D2D06}" sibTransId="{F1862A24-BFBE-4F90-B481-2647D1D7C752}"/>
    <dgm:cxn modelId="{B8FAA4FC-AC79-4CEE-8F25-3B8C0F43E0E6}" type="presOf" srcId="{349BF40E-CAA4-43EE-9163-6F22262D2D06}" destId="{B72628B9-C9C3-476D-A8D4-BBB441688686}" srcOrd="1" destOrd="0" presId="urn:microsoft.com/office/officeart/2005/8/layout/hierarchy2"/>
    <dgm:cxn modelId="{31E88327-BF84-4933-A826-499553AEDAAF}" type="presOf" srcId="{0D997035-7407-4894-A5B0-575451D2FA39}" destId="{DF2E67AE-089A-489C-AFE3-C63049335380}" srcOrd="0" destOrd="0" presId="urn:microsoft.com/office/officeart/2005/8/layout/hierarchy2"/>
    <dgm:cxn modelId="{62D49171-7734-4B3F-840E-4F53072B5A28}" type="presOf" srcId="{752D05E9-223C-4A8E-BA1B-B9366A3FD8D1}" destId="{C07494DB-526E-4D79-A371-89580FD2DF51}" srcOrd="1" destOrd="0" presId="urn:microsoft.com/office/officeart/2005/8/layout/hierarchy2"/>
    <dgm:cxn modelId="{647CE302-F3B1-4856-A200-6DBCA98029C1}" type="presOf" srcId="{65E675D8-A827-444B-B745-8A60D5197B52}" destId="{DD812E29-8AE6-4D8A-9D15-E0658BBED62A}" srcOrd="0" destOrd="0" presId="urn:microsoft.com/office/officeart/2005/8/layout/hierarchy2"/>
    <dgm:cxn modelId="{D7C08F0A-3422-45BF-B411-C5BD66F35D62}" srcId="{65E675D8-A827-444B-B745-8A60D5197B52}" destId="{0D997035-7407-4894-A5B0-575451D2FA39}" srcOrd="0" destOrd="0" parTransId="{E383B79D-D814-4F9F-8849-3E491544750A}" sibTransId="{494FECC2-A970-462D-A488-16DD16532C1C}"/>
    <dgm:cxn modelId="{2ACB73D1-9227-4093-8C68-D3B9BDBD5A54}" type="presOf" srcId="{349BF40E-CAA4-43EE-9163-6F22262D2D06}" destId="{DE2D7111-B249-4876-978C-474C467E532D}" srcOrd="0" destOrd="0" presId="urn:microsoft.com/office/officeart/2005/8/layout/hierarchy2"/>
    <dgm:cxn modelId="{98532E0C-F6EE-424F-9E35-B4140BF423E9}" type="presOf" srcId="{752D05E9-223C-4A8E-BA1B-B9366A3FD8D1}" destId="{66655603-AF06-4F9F-919E-B15CBB05FE3C}" srcOrd="0" destOrd="0" presId="urn:microsoft.com/office/officeart/2005/8/layout/hierarchy2"/>
    <dgm:cxn modelId="{760BA517-6FEB-47B5-A600-9CFBC4CA18B1}" type="presOf" srcId="{49C31F51-C91A-40B9-932E-4688C3FF79C2}" destId="{03C24845-C575-478A-9F22-643367791665}" srcOrd="0" destOrd="0" presId="urn:microsoft.com/office/officeart/2005/8/layout/hierarchy2"/>
    <dgm:cxn modelId="{BBCB512D-F791-439F-BA1E-3DE803DE30B5}" type="presParOf" srcId="{DD812E29-8AE6-4D8A-9D15-E0658BBED62A}" destId="{51203271-F759-4CDB-99ED-B6F170FC2920}" srcOrd="0" destOrd="0" presId="urn:microsoft.com/office/officeart/2005/8/layout/hierarchy2"/>
    <dgm:cxn modelId="{01927084-18D0-4E79-8958-E3DCA6667F4A}" type="presParOf" srcId="{51203271-F759-4CDB-99ED-B6F170FC2920}" destId="{DF2E67AE-089A-489C-AFE3-C63049335380}" srcOrd="0" destOrd="0" presId="urn:microsoft.com/office/officeart/2005/8/layout/hierarchy2"/>
    <dgm:cxn modelId="{48B19093-A7AB-4C84-A06E-EF2A2005EFF5}" type="presParOf" srcId="{51203271-F759-4CDB-99ED-B6F170FC2920}" destId="{F5FAD46C-7C76-4B7D-8623-402F260F9CA1}" srcOrd="1" destOrd="0" presId="urn:microsoft.com/office/officeart/2005/8/layout/hierarchy2"/>
    <dgm:cxn modelId="{92A42F1B-5D60-4F64-9431-5F4C0B8535B4}" type="presParOf" srcId="{F5FAD46C-7C76-4B7D-8623-402F260F9CA1}" destId="{66655603-AF06-4F9F-919E-B15CBB05FE3C}" srcOrd="0" destOrd="0" presId="urn:microsoft.com/office/officeart/2005/8/layout/hierarchy2"/>
    <dgm:cxn modelId="{A967029D-4DDF-482F-B8E7-DE606D68E65B}" type="presParOf" srcId="{66655603-AF06-4F9F-919E-B15CBB05FE3C}" destId="{C07494DB-526E-4D79-A371-89580FD2DF51}" srcOrd="0" destOrd="0" presId="urn:microsoft.com/office/officeart/2005/8/layout/hierarchy2"/>
    <dgm:cxn modelId="{D411B117-338F-4611-B89B-9DB98E09B7F7}" type="presParOf" srcId="{F5FAD46C-7C76-4B7D-8623-402F260F9CA1}" destId="{E36E5852-AAFD-490A-901E-F2C056766D6C}" srcOrd="1" destOrd="0" presId="urn:microsoft.com/office/officeart/2005/8/layout/hierarchy2"/>
    <dgm:cxn modelId="{E286D590-8A95-4642-883E-C2253CD9F719}" type="presParOf" srcId="{E36E5852-AAFD-490A-901E-F2C056766D6C}" destId="{03C24845-C575-478A-9F22-643367791665}" srcOrd="0" destOrd="0" presId="urn:microsoft.com/office/officeart/2005/8/layout/hierarchy2"/>
    <dgm:cxn modelId="{A98FB46E-AD59-45BB-8F29-79EA71EF3D65}" type="presParOf" srcId="{E36E5852-AAFD-490A-901E-F2C056766D6C}" destId="{FC841A43-0A64-47AB-836C-DB064CB5F42B}" srcOrd="1" destOrd="0" presId="urn:microsoft.com/office/officeart/2005/8/layout/hierarchy2"/>
    <dgm:cxn modelId="{C2293D62-DA5F-4CE8-9D71-CCFDCE54FFDD}" type="presParOf" srcId="{F5FAD46C-7C76-4B7D-8623-402F260F9CA1}" destId="{DE2D7111-B249-4876-978C-474C467E532D}" srcOrd="2" destOrd="0" presId="urn:microsoft.com/office/officeart/2005/8/layout/hierarchy2"/>
    <dgm:cxn modelId="{98F52A6E-8F5B-41CB-B75D-A519446E5EFD}" type="presParOf" srcId="{DE2D7111-B249-4876-978C-474C467E532D}" destId="{B72628B9-C9C3-476D-A8D4-BBB441688686}" srcOrd="0" destOrd="0" presId="urn:microsoft.com/office/officeart/2005/8/layout/hierarchy2"/>
    <dgm:cxn modelId="{AC743611-9270-42E0-9506-557C31A998A8}" type="presParOf" srcId="{F5FAD46C-7C76-4B7D-8623-402F260F9CA1}" destId="{576AC0C5-1113-4CE2-AD6F-F42999ED1D92}" srcOrd="3" destOrd="0" presId="urn:microsoft.com/office/officeart/2005/8/layout/hierarchy2"/>
    <dgm:cxn modelId="{8BAE0D74-AB72-4D39-89F2-026DE87DA35E}" type="presParOf" srcId="{576AC0C5-1113-4CE2-AD6F-F42999ED1D92}" destId="{6EF128F2-3A6A-4D5B-B075-72CC1266E4A9}" srcOrd="0" destOrd="0" presId="urn:microsoft.com/office/officeart/2005/8/layout/hierarchy2"/>
    <dgm:cxn modelId="{BF8F6DF4-FCE3-4849-8D1F-433EC70491E0}" type="presParOf" srcId="{576AC0C5-1113-4CE2-AD6F-F42999ED1D92}" destId="{9B664DDA-8017-425F-BD41-691AC7FC15B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6C5B79-C385-421E-B05E-0231A3B95073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9742AE4B-2BE8-4C25-BD34-B06488C21CEA}">
      <dgm:prSet phldrT="[Text]"/>
      <dgm:spPr/>
      <dgm:t>
        <a:bodyPr/>
        <a:lstStyle/>
        <a:p>
          <a:r>
            <a:rPr lang="en-US" b="1" dirty="0" smtClean="0"/>
            <a:t>Level 1: </a:t>
          </a:r>
          <a:r>
            <a:rPr lang="en-US" b="1" dirty="0" err="1" smtClean="0"/>
            <a:t>Dokumen</a:t>
          </a:r>
          <a:r>
            <a:rPr lang="en-US" b="1" dirty="0" smtClean="0"/>
            <a:t> </a:t>
          </a:r>
          <a:r>
            <a:rPr lang="en-US" b="1" dirty="0" err="1" smtClean="0"/>
            <a:t>dasar</a:t>
          </a:r>
          <a:r>
            <a:rPr lang="en-US" b="1" dirty="0" smtClean="0"/>
            <a:t> </a:t>
          </a:r>
          <a:r>
            <a:rPr lang="en-US" b="1" dirty="0" err="1" smtClean="0"/>
            <a:t>filosofis</a:t>
          </a:r>
          <a:endParaRPr lang="en-US" b="1" dirty="0"/>
        </a:p>
      </dgm:t>
    </dgm:pt>
    <dgm:pt modelId="{ABED6693-86F6-468B-B08F-6B8A459FD72B}" type="parTrans" cxnId="{8514C8DB-19E7-469D-AB9E-7494B7BB8A65}">
      <dgm:prSet/>
      <dgm:spPr/>
      <dgm:t>
        <a:bodyPr/>
        <a:lstStyle/>
        <a:p>
          <a:endParaRPr lang="en-US"/>
        </a:p>
      </dgm:t>
    </dgm:pt>
    <dgm:pt modelId="{DF8CAB32-400F-4BAF-A26B-0808FA47FB75}" type="sibTrans" cxnId="{8514C8DB-19E7-469D-AB9E-7494B7BB8A65}">
      <dgm:prSet/>
      <dgm:spPr/>
      <dgm:t>
        <a:bodyPr/>
        <a:lstStyle/>
        <a:p>
          <a:endParaRPr lang="en-US"/>
        </a:p>
      </dgm:t>
    </dgm:pt>
    <dgm:pt modelId="{BB0C7BA0-10A7-463F-934E-7248E3178B24}">
      <dgm:prSet phldrT="[Text]"/>
      <dgm:spPr/>
      <dgm:t>
        <a:bodyPr/>
        <a:lstStyle/>
        <a:p>
          <a:r>
            <a:rPr lang="en-US" b="1" dirty="0" smtClean="0"/>
            <a:t>Level 2: </a:t>
          </a:r>
          <a:r>
            <a:rPr lang="en-US" b="1" dirty="0" err="1" smtClean="0"/>
            <a:t>Dokumen</a:t>
          </a:r>
          <a:r>
            <a:rPr lang="en-US" b="1" dirty="0" smtClean="0"/>
            <a:t> </a:t>
          </a:r>
          <a:r>
            <a:rPr lang="en-US" b="1" dirty="0" err="1" smtClean="0"/>
            <a:t>dasar</a:t>
          </a:r>
          <a:r>
            <a:rPr lang="en-US" b="1" dirty="0" smtClean="0"/>
            <a:t> </a:t>
          </a:r>
          <a:r>
            <a:rPr lang="en-US" b="1" dirty="0" err="1" smtClean="0"/>
            <a:t>sistem</a:t>
          </a:r>
          <a:r>
            <a:rPr lang="en-US" b="1" dirty="0" smtClean="0"/>
            <a:t> </a:t>
          </a:r>
          <a:r>
            <a:rPr lang="en-US" b="1" dirty="0" err="1" smtClean="0"/>
            <a:t>mutu</a:t>
          </a:r>
          <a:endParaRPr lang="en-US" b="1" dirty="0"/>
        </a:p>
      </dgm:t>
    </dgm:pt>
    <dgm:pt modelId="{4E3FD6A7-2E73-4011-8D99-BE00C97C6AD5}" type="parTrans" cxnId="{19F8CBB6-4DE7-4875-9FBD-C52299A4E0D2}">
      <dgm:prSet/>
      <dgm:spPr/>
      <dgm:t>
        <a:bodyPr/>
        <a:lstStyle/>
        <a:p>
          <a:endParaRPr lang="en-US"/>
        </a:p>
      </dgm:t>
    </dgm:pt>
    <dgm:pt modelId="{7DD3A881-85DE-46EC-BF8C-048782FD3FBB}" type="sibTrans" cxnId="{19F8CBB6-4DE7-4875-9FBD-C52299A4E0D2}">
      <dgm:prSet/>
      <dgm:spPr/>
      <dgm:t>
        <a:bodyPr/>
        <a:lstStyle/>
        <a:p>
          <a:endParaRPr lang="en-US"/>
        </a:p>
      </dgm:t>
    </dgm:pt>
    <dgm:pt modelId="{ED56BB45-4E88-4406-B654-7977D8321B2D}">
      <dgm:prSet phldrT="[Text]"/>
      <dgm:spPr/>
      <dgm:t>
        <a:bodyPr/>
        <a:lstStyle/>
        <a:p>
          <a:r>
            <a:rPr lang="en-US" b="1" dirty="0" smtClean="0"/>
            <a:t>Level 3: </a:t>
          </a:r>
          <a:r>
            <a:rPr lang="en-US" b="1" dirty="0" err="1" smtClean="0"/>
            <a:t>Dokumen</a:t>
          </a:r>
          <a:r>
            <a:rPr lang="en-US" b="1" dirty="0" smtClean="0"/>
            <a:t> </a:t>
          </a:r>
          <a:r>
            <a:rPr lang="en-US" b="1" dirty="0" err="1" smtClean="0"/>
            <a:t>operasional</a:t>
          </a:r>
          <a:r>
            <a:rPr lang="en-US" b="1" dirty="0" smtClean="0"/>
            <a:t> </a:t>
          </a:r>
          <a:r>
            <a:rPr lang="en-US" b="1" dirty="0" err="1" smtClean="0"/>
            <a:t>sistem</a:t>
          </a:r>
          <a:endParaRPr lang="en-US" b="1" dirty="0"/>
        </a:p>
      </dgm:t>
    </dgm:pt>
    <dgm:pt modelId="{51F02287-C319-4164-8464-C855EA61E06F}" type="parTrans" cxnId="{061BA406-961E-42B1-AD03-F54562A5DD84}">
      <dgm:prSet/>
      <dgm:spPr/>
      <dgm:t>
        <a:bodyPr/>
        <a:lstStyle/>
        <a:p>
          <a:endParaRPr lang="en-US"/>
        </a:p>
      </dgm:t>
    </dgm:pt>
    <dgm:pt modelId="{035A4A81-D1D8-4559-A227-E1002189420E}" type="sibTrans" cxnId="{061BA406-961E-42B1-AD03-F54562A5DD84}">
      <dgm:prSet/>
      <dgm:spPr/>
      <dgm:t>
        <a:bodyPr/>
        <a:lstStyle/>
        <a:p>
          <a:endParaRPr lang="en-US"/>
        </a:p>
      </dgm:t>
    </dgm:pt>
    <dgm:pt modelId="{52A2B26F-916A-415F-8907-16B7721C5353}">
      <dgm:prSet phldrT="[Text]"/>
      <dgm:spPr/>
      <dgm:t>
        <a:bodyPr/>
        <a:lstStyle/>
        <a:p>
          <a:r>
            <a:rPr lang="en-US" b="1" dirty="0" smtClean="0"/>
            <a:t>Level 4: </a:t>
          </a:r>
          <a:r>
            <a:rPr lang="en-US" b="1" dirty="0" err="1" smtClean="0"/>
            <a:t>Dokumen</a:t>
          </a:r>
          <a:r>
            <a:rPr lang="en-US" b="1" dirty="0" smtClean="0"/>
            <a:t> </a:t>
          </a:r>
          <a:r>
            <a:rPr lang="en-US" b="1" dirty="0" err="1" smtClean="0"/>
            <a:t>operasional</a:t>
          </a:r>
          <a:r>
            <a:rPr lang="en-US" b="1" dirty="0" smtClean="0"/>
            <a:t> unit </a:t>
          </a:r>
          <a:endParaRPr lang="en-US" b="1" dirty="0"/>
        </a:p>
      </dgm:t>
    </dgm:pt>
    <dgm:pt modelId="{1786E312-897C-4EBB-BF78-0A575B88258F}" type="parTrans" cxnId="{6845ECB3-FAEB-47D9-84A9-A1AF30118666}">
      <dgm:prSet/>
      <dgm:spPr/>
      <dgm:t>
        <a:bodyPr/>
        <a:lstStyle/>
        <a:p>
          <a:endParaRPr lang="en-US"/>
        </a:p>
      </dgm:t>
    </dgm:pt>
    <dgm:pt modelId="{549DA593-D487-4222-B13C-CC046F177753}" type="sibTrans" cxnId="{6845ECB3-FAEB-47D9-84A9-A1AF30118666}">
      <dgm:prSet/>
      <dgm:spPr/>
      <dgm:t>
        <a:bodyPr/>
        <a:lstStyle/>
        <a:p>
          <a:endParaRPr lang="en-US"/>
        </a:p>
      </dgm:t>
    </dgm:pt>
    <dgm:pt modelId="{6175A242-4500-4101-89CA-BBD2EF96E03A}">
      <dgm:prSet phldrT="[Text]"/>
      <dgm:spPr/>
      <dgm:t>
        <a:bodyPr/>
        <a:lstStyle/>
        <a:p>
          <a:r>
            <a:rPr lang="en-US" b="1" dirty="0" smtClean="0"/>
            <a:t>Level 5: </a:t>
          </a:r>
          <a:r>
            <a:rPr lang="en-US" b="1" dirty="0" err="1" smtClean="0"/>
            <a:t>Dokumen</a:t>
          </a:r>
          <a:r>
            <a:rPr lang="en-US" b="1" dirty="0" smtClean="0"/>
            <a:t> </a:t>
          </a:r>
          <a:r>
            <a:rPr lang="en-US" b="1" dirty="0" err="1" smtClean="0"/>
            <a:t>implementasi</a:t>
          </a:r>
          <a:endParaRPr lang="en-US" b="1" dirty="0"/>
        </a:p>
      </dgm:t>
    </dgm:pt>
    <dgm:pt modelId="{83A97D64-F4E1-41E4-91D4-74A404883652}" type="parTrans" cxnId="{086096C7-4240-4341-9D1C-A545D17B130D}">
      <dgm:prSet/>
      <dgm:spPr/>
      <dgm:t>
        <a:bodyPr/>
        <a:lstStyle/>
        <a:p>
          <a:endParaRPr lang="en-US"/>
        </a:p>
      </dgm:t>
    </dgm:pt>
    <dgm:pt modelId="{91073B85-FC8E-4F60-98DE-F6795C548539}" type="sibTrans" cxnId="{086096C7-4240-4341-9D1C-A545D17B130D}">
      <dgm:prSet/>
      <dgm:spPr/>
      <dgm:t>
        <a:bodyPr/>
        <a:lstStyle/>
        <a:p>
          <a:endParaRPr lang="en-US"/>
        </a:p>
      </dgm:t>
    </dgm:pt>
    <dgm:pt modelId="{DC975DD5-1B0A-437D-B4DF-A994FCA0B132}">
      <dgm:prSet phldrT="[Text]"/>
      <dgm:spPr/>
      <dgm:t>
        <a:bodyPr/>
        <a:lstStyle/>
        <a:p>
          <a:r>
            <a:rPr lang="en-US" b="1" dirty="0" smtClean="0"/>
            <a:t>Level  6: </a:t>
          </a:r>
          <a:r>
            <a:rPr lang="en-US" b="1" dirty="0" err="1" smtClean="0"/>
            <a:t>Dokumen</a:t>
          </a:r>
          <a:r>
            <a:rPr lang="en-US" b="1" dirty="0" smtClean="0"/>
            <a:t> </a:t>
          </a:r>
          <a:r>
            <a:rPr lang="en-US" b="1" dirty="0" err="1" smtClean="0"/>
            <a:t>pendukung</a:t>
          </a:r>
          <a:endParaRPr lang="en-US" b="1" dirty="0"/>
        </a:p>
      </dgm:t>
    </dgm:pt>
    <dgm:pt modelId="{75302CF6-9F25-498D-84C0-43FC25F428AF}" type="parTrans" cxnId="{A0FCD333-B7EB-4863-9B9C-0F0DFA9FEDD1}">
      <dgm:prSet/>
      <dgm:spPr/>
      <dgm:t>
        <a:bodyPr/>
        <a:lstStyle/>
        <a:p>
          <a:endParaRPr lang="en-US"/>
        </a:p>
      </dgm:t>
    </dgm:pt>
    <dgm:pt modelId="{96F44304-1408-4A56-A61C-3DA8E188C7D0}" type="sibTrans" cxnId="{A0FCD333-B7EB-4863-9B9C-0F0DFA9FEDD1}">
      <dgm:prSet/>
      <dgm:spPr/>
      <dgm:t>
        <a:bodyPr/>
        <a:lstStyle/>
        <a:p>
          <a:endParaRPr lang="en-US"/>
        </a:p>
      </dgm:t>
    </dgm:pt>
    <dgm:pt modelId="{6F9AA84E-D96D-4F31-A99F-AD72DDDA710D}" type="pres">
      <dgm:prSet presAssocID="{F26C5B79-C385-421E-B05E-0231A3B95073}" presName="linearFlow" presStyleCnt="0">
        <dgm:presLayoutVars>
          <dgm:resizeHandles val="exact"/>
        </dgm:presLayoutVars>
      </dgm:prSet>
      <dgm:spPr/>
    </dgm:pt>
    <dgm:pt modelId="{DD29C242-5F72-4E51-A06F-6D38BAED7ACE}" type="pres">
      <dgm:prSet presAssocID="{9742AE4B-2BE8-4C25-BD34-B06488C21CEA}" presName="node" presStyleLbl="node1" presStyleIdx="0" presStyleCnt="6" custLinFactNeighborX="-76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40B12E-F0E8-4E13-8658-E2406CF39F5D}" type="pres">
      <dgm:prSet presAssocID="{DF8CAB32-400F-4BAF-A26B-0808FA47FB75}" presName="sibTrans" presStyleLbl="sibTrans2D1" presStyleIdx="0" presStyleCnt="5"/>
      <dgm:spPr/>
      <dgm:t>
        <a:bodyPr/>
        <a:lstStyle/>
        <a:p>
          <a:endParaRPr lang="en-US"/>
        </a:p>
      </dgm:t>
    </dgm:pt>
    <dgm:pt modelId="{50BFDA5C-E8F4-4B03-BDAE-E37FD92D029C}" type="pres">
      <dgm:prSet presAssocID="{DF8CAB32-400F-4BAF-A26B-0808FA47FB75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138B1FB1-96C2-4523-978A-577A6E145EF9}" type="pres">
      <dgm:prSet presAssocID="{BB0C7BA0-10A7-463F-934E-7248E3178B24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BAB360-5970-40CE-8BAD-D860EB352AEF}" type="pres">
      <dgm:prSet presAssocID="{7DD3A881-85DE-46EC-BF8C-048782FD3FBB}" presName="sibTrans" presStyleLbl="sibTrans2D1" presStyleIdx="1" presStyleCnt="5"/>
      <dgm:spPr/>
      <dgm:t>
        <a:bodyPr/>
        <a:lstStyle/>
        <a:p>
          <a:endParaRPr lang="en-US"/>
        </a:p>
      </dgm:t>
    </dgm:pt>
    <dgm:pt modelId="{E13EED35-592F-4652-A615-7F8E275B3D22}" type="pres">
      <dgm:prSet presAssocID="{7DD3A881-85DE-46EC-BF8C-048782FD3FBB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2152FBCA-D422-4249-9A61-A67817378E12}" type="pres">
      <dgm:prSet presAssocID="{ED56BB45-4E88-4406-B654-7977D8321B2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C5CB71-AD74-468A-A626-9DBF08E35432}" type="pres">
      <dgm:prSet presAssocID="{035A4A81-D1D8-4559-A227-E1002189420E}" presName="sibTrans" presStyleLbl="sibTrans2D1" presStyleIdx="2" presStyleCnt="5"/>
      <dgm:spPr/>
      <dgm:t>
        <a:bodyPr/>
        <a:lstStyle/>
        <a:p>
          <a:endParaRPr lang="en-US"/>
        </a:p>
      </dgm:t>
    </dgm:pt>
    <dgm:pt modelId="{283C3484-E90F-4FAE-9EEC-FCFAB02A0032}" type="pres">
      <dgm:prSet presAssocID="{035A4A81-D1D8-4559-A227-E1002189420E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920BDF24-2AF6-4B8E-9FA9-C1E347BE3A7B}" type="pres">
      <dgm:prSet presAssocID="{52A2B26F-916A-415F-8907-16B7721C535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3E6108-B28F-46BD-B9F8-74E00D21BF04}" type="pres">
      <dgm:prSet presAssocID="{549DA593-D487-4222-B13C-CC046F177753}" presName="sibTrans" presStyleLbl="sibTrans2D1" presStyleIdx="3" presStyleCnt="5"/>
      <dgm:spPr/>
      <dgm:t>
        <a:bodyPr/>
        <a:lstStyle/>
        <a:p>
          <a:endParaRPr lang="en-US"/>
        </a:p>
      </dgm:t>
    </dgm:pt>
    <dgm:pt modelId="{689E6A42-8B73-4FDF-9967-A123552AA5FB}" type="pres">
      <dgm:prSet presAssocID="{549DA593-D487-4222-B13C-CC046F177753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CE3290E5-C14F-46F1-8E0A-20159A662641}" type="pres">
      <dgm:prSet presAssocID="{6175A242-4500-4101-89CA-BBD2EF96E03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67ABDD-093F-4CA0-8380-B10D68B5E405}" type="pres">
      <dgm:prSet presAssocID="{91073B85-FC8E-4F60-98DE-F6795C548539}" presName="sibTrans" presStyleLbl="sibTrans2D1" presStyleIdx="4" presStyleCnt="5"/>
      <dgm:spPr/>
      <dgm:t>
        <a:bodyPr/>
        <a:lstStyle/>
        <a:p>
          <a:endParaRPr lang="en-US"/>
        </a:p>
      </dgm:t>
    </dgm:pt>
    <dgm:pt modelId="{9B3DA6FC-1C6F-4F75-B14E-037F83197352}" type="pres">
      <dgm:prSet presAssocID="{91073B85-FC8E-4F60-98DE-F6795C548539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0930AD55-9B5F-4664-A28F-E94798B296FE}" type="pres">
      <dgm:prSet presAssocID="{DC975DD5-1B0A-437D-B4DF-A994FCA0B132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4F7B65B-7920-4899-848F-F4CA8F4224BC}" type="presOf" srcId="{7DD3A881-85DE-46EC-BF8C-048782FD3FBB}" destId="{E13EED35-592F-4652-A615-7F8E275B3D22}" srcOrd="1" destOrd="0" presId="urn:microsoft.com/office/officeart/2005/8/layout/process2"/>
    <dgm:cxn modelId="{A0FCD333-B7EB-4863-9B9C-0F0DFA9FEDD1}" srcId="{F26C5B79-C385-421E-B05E-0231A3B95073}" destId="{DC975DD5-1B0A-437D-B4DF-A994FCA0B132}" srcOrd="5" destOrd="0" parTransId="{75302CF6-9F25-498D-84C0-43FC25F428AF}" sibTransId="{96F44304-1408-4A56-A61C-3DA8E188C7D0}"/>
    <dgm:cxn modelId="{086096C7-4240-4341-9D1C-A545D17B130D}" srcId="{F26C5B79-C385-421E-B05E-0231A3B95073}" destId="{6175A242-4500-4101-89CA-BBD2EF96E03A}" srcOrd="4" destOrd="0" parTransId="{83A97D64-F4E1-41E4-91D4-74A404883652}" sibTransId="{91073B85-FC8E-4F60-98DE-F6795C548539}"/>
    <dgm:cxn modelId="{5AA93A51-AFAC-4EBC-9B7A-0745248ACA78}" type="presOf" srcId="{F26C5B79-C385-421E-B05E-0231A3B95073}" destId="{6F9AA84E-D96D-4F31-A99F-AD72DDDA710D}" srcOrd="0" destOrd="0" presId="urn:microsoft.com/office/officeart/2005/8/layout/process2"/>
    <dgm:cxn modelId="{F992AEAD-1482-418C-96BA-A3F137C480D1}" type="presOf" srcId="{DF8CAB32-400F-4BAF-A26B-0808FA47FB75}" destId="{50BFDA5C-E8F4-4B03-BDAE-E37FD92D029C}" srcOrd="1" destOrd="0" presId="urn:microsoft.com/office/officeart/2005/8/layout/process2"/>
    <dgm:cxn modelId="{19F8CBB6-4DE7-4875-9FBD-C52299A4E0D2}" srcId="{F26C5B79-C385-421E-B05E-0231A3B95073}" destId="{BB0C7BA0-10A7-463F-934E-7248E3178B24}" srcOrd="1" destOrd="0" parTransId="{4E3FD6A7-2E73-4011-8D99-BE00C97C6AD5}" sibTransId="{7DD3A881-85DE-46EC-BF8C-048782FD3FBB}"/>
    <dgm:cxn modelId="{6845ECB3-FAEB-47D9-84A9-A1AF30118666}" srcId="{F26C5B79-C385-421E-B05E-0231A3B95073}" destId="{52A2B26F-916A-415F-8907-16B7721C5353}" srcOrd="3" destOrd="0" parTransId="{1786E312-897C-4EBB-BF78-0A575B88258F}" sibTransId="{549DA593-D487-4222-B13C-CC046F177753}"/>
    <dgm:cxn modelId="{B9F27D07-E70F-4B64-A9E4-9DF67C79A886}" type="presOf" srcId="{DF8CAB32-400F-4BAF-A26B-0808FA47FB75}" destId="{BD40B12E-F0E8-4E13-8658-E2406CF39F5D}" srcOrd="0" destOrd="0" presId="urn:microsoft.com/office/officeart/2005/8/layout/process2"/>
    <dgm:cxn modelId="{4B1C3389-F444-4949-9CE9-52A06DD838E0}" type="presOf" srcId="{7DD3A881-85DE-46EC-BF8C-048782FD3FBB}" destId="{0FBAB360-5970-40CE-8BAD-D860EB352AEF}" srcOrd="0" destOrd="0" presId="urn:microsoft.com/office/officeart/2005/8/layout/process2"/>
    <dgm:cxn modelId="{FB450908-ED77-4B9A-B7D4-0C87C3D97E4B}" type="presOf" srcId="{52A2B26F-916A-415F-8907-16B7721C5353}" destId="{920BDF24-2AF6-4B8E-9FA9-C1E347BE3A7B}" srcOrd="0" destOrd="0" presId="urn:microsoft.com/office/officeart/2005/8/layout/process2"/>
    <dgm:cxn modelId="{D6D1D248-2853-4015-A938-BA05B7A8811B}" type="presOf" srcId="{035A4A81-D1D8-4559-A227-E1002189420E}" destId="{01C5CB71-AD74-468A-A626-9DBF08E35432}" srcOrd="0" destOrd="0" presId="urn:microsoft.com/office/officeart/2005/8/layout/process2"/>
    <dgm:cxn modelId="{03FE92E5-689A-49EB-BC0F-301EC5093549}" type="presOf" srcId="{035A4A81-D1D8-4559-A227-E1002189420E}" destId="{283C3484-E90F-4FAE-9EEC-FCFAB02A0032}" srcOrd="1" destOrd="0" presId="urn:microsoft.com/office/officeart/2005/8/layout/process2"/>
    <dgm:cxn modelId="{5E589B5C-6AF7-4E3E-9AE2-B06F90282A43}" type="presOf" srcId="{BB0C7BA0-10A7-463F-934E-7248E3178B24}" destId="{138B1FB1-96C2-4523-978A-577A6E145EF9}" srcOrd="0" destOrd="0" presId="urn:microsoft.com/office/officeart/2005/8/layout/process2"/>
    <dgm:cxn modelId="{0E8822DF-E523-423E-AC69-D858E12B81E1}" type="presOf" srcId="{6175A242-4500-4101-89CA-BBD2EF96E03A}" destId="{CE3290E5-C14F-46F1-8E0A-20159A662641}" srcOrd="0" destOrd="0" presId="urn:microsoft.com/office/officeart/2005/8/layout/process2"/>
    <dgm:cxn modelId="{EB1CE411-712A-4189-A8AB-3E008F723C35}" type="presOf" srcId="{549DA593-D487-4222-B13C-CC046F177753}" destId="{643E6108-B28F-46BD-B9F8-74E00D21BF04}" srcOrd="0" destOrd="0" presId="urn:microsoft.com/office/officeart/2005/8/layout/process2"/>
    <dgm:cxn modelId="{122128FB-B815-43BD-943E-088354713C61}" type="presOf" srcId="{91073B85-FC8E-4F60-98DE-F6795C548539}" destId="{9B3DA6FC-1C6F-4F75-B14E-037F83197352}" srcOrd="1" destOrd="0" presId="urn:microsoft.com/office/officeart/2005/8/layout/process2"/>
    <dgm:cxn modelId="{5606F8CA-D022-4AAC-8D51-C63DF3C95AC9}" type="presOf" srcId="{9742AE4B-2BE8-4C25-BD34-B06488C21CEA}" destId="{DD29C242-5F72-4E51-A06F-6D38BAED7ACE}" srcOrd="0" destOrd="0" presId="urn:microsoft.com/office/officeart/2005/8/layout/process2"/>
    <dgm:cxn modelId="{DEF0A615-BE42-4E61-A671-F6B01F2B336A}" type="presOf" srcId="{549DA593-D487-4222-B13C-CC046F177753}" destId="{689E6A42-8B73-4FDF-9967-A123552AA5FB}" srcOrd="1" destOrd="0" presId="urn:microsoft.com/office/officeart/2005/8/layout/process2"/>
    <dgm:cxn modelId="{ECA13EF2-7BF1-478A-A56C-E7DB497A3CAE}" type="presOf" srcId="{DC975DD5-1B0A-437D-B4DF-A994FCA0B132}" destId="{0930AD55-9B5F-4664-A28F-E94798B296FE}" srcOrd="0" destOrd="0" presId="urn:microsoft.com/office/officeart/2005/8/layout/process2"/>
    <dgm:cxn modelId="{36A3FA3A-53FE-4DB1-8E27-CABB74962000}" type="presOf" srcId="{ED56BB45-4E88-4406-B654-7977D8321B2D}" destId="{2152FBCA-D422-4249-9A61-A67817378E12}" srcOrd="0" destOrd="0" presId="urn:microsoft.com/office/officeart/2005/8/layout/process2"/>
    <dgm:cxn modelId="{8514C8DB-19E7-469D-AB9E-7494B7BB8A65}" srcId="{F26C5B79-C385-421E-B05E-0231A3B95073}" destId="{9742AE4B-2BE8-4C25-BD34-B06488C21CEA}" srcOrd="0" destOrd="0" parTransId="{ABED6693-86F6-468B-B08F-6B8A459FD72B}" sibTransId="{DF8CAB32-400F-4BAF-A26B-0808FA47FB75}"/>
    <dgm:cxn modelId="{061BA406-961E-42B1-AD03-F54562A5DD84}" srcId="{F26C5B79-C385-421E-B05E-0231A3B95073}" destId="{ED56BB45-4E88-4406-B654-7977D8321B2D}" srcOrd="2" destOrd="0" parTransId="{51F02287-C319-4164-8464-C855EA61E06F}" sibTransId="{035A4A81-D1D8-4559-A227-E1002189420E}"/>
    <dgm:cxn modelId="{B6843786-CDDE-48B7-9365-325DE3BE8B30}" type="presOf" srcId="{91073B85-FC8E-4F60-98DE-F6795C548539}" destId="{EF67ABDD-093F-4CA0-8380-B10D68B5E405}" srcOrd="0" destOrd="0" presId="urn:microsoft.com/office/officeart/2005/8/layout/process2"/>
    <dgm:cxn modelId="{1B8A904F-9042-4168-8F82-F3724DDA73C1}" type="presParOf" srcId="{6F9AA84E-D96D-4F31-A99F-AD72DDDA710D}" destId="{DD29C242-5F72-4E51-A06F-6D38BAED7ACE}" srcOrd="0" destOrd="0" presId="urn:microsoft.com/office/officeart/2005/8/layout/process2"/>
    <dgm:cxn modelId="{9C36E470-411D-42AF-9F89-51037B9F905D}" type="presParOf" srcId="{6F9AA84E-D96D-4F31-A99F-AD72DDDA710D}" destId="{BD40B12E-F0E8-4E13-8658-E2406CF39F5D}" srcOrd="1" destOrd="0" presId="urn:microsoft.com/office/officeart/2005/8/layout/process2"/>
    <dgm:cxn modelId="{E99ACFFF-359D-4D8E-B4AF-50D78BA6487D}" type="presParOf" srcId="{BD40B12E-F0E8-4E13-8658-E2406CF39F5D}" destId="{50BFDA5C-E8F4-4B03-BDAE-E37FD92D029C}" srcOrd="0" destOrd="0" presId="urn:microsoft.com/office/officeart/2005/8/layout/process2"/>
    <dgm:cxn modelId="{06F11A40-4092-42C4-8E7E-4F7659E69C07}" type="presParOf" srcId="{6F9AA84E-D96D-4F31-A99F-AD72DDDA710D}" destId="{138B1FB1-96C2-4523-978A-577A6E145EF9}" srcOrd="2" destOrd="0" presId="urn:microsoft.com/office/officeart/2005/8/layout/process2"/>
    <dgm:cxn modelId="{499B45B2-ABA2-45BA-B4A8-A094819AA25A}" type="presParOf" srcId="{6F9AA84E-D96D-4F31-A99F-AD72DDDA710D}" destId="{0FBAB360-5970-40CE-8BAD-D860EB352AEF}" srcOrd="3" destOrd="0" presId="urn:microsoft.com/office/officeart/2005/8/layout/process2"/>
    <dgm:cxn modelId="{3223C83E-A75A-4F36-BEDF-D00E8684663E}" type="presParOf" srcId="{0FBAB360-5970-40CE-8BAD-D860EB352AEF}" destId="{E13EED35-592F-4652-A615-7F8E275B3D22}" srcOrd="0" destOrd="0" presId="urn:microsoft.com/office/officeart/2005/8/layout/process2"/>
    <dgm:cxn modelId="{C5EF9CB8-881D-4224-90CD-6A7EA6F37E14}" type="presParOf" srcId="{6F9AA84E-D96D-4F31-A99F-AD72DDDA710D}" destId="{2152FBCA-D422-4249-9A61-A67817378E12}" srcOrd="4" destOrd="0" presId="urn:microsoft.com/office/officeart/2005/8/layout/process2"/>
    <dgm:cxn modelId="{65F9CEB8-F38F-49B7-94C9-525C9BDD9642}" type="presParOf" srcId="{6F9AA84E-D96D-4F31-A99F-AD72DDDA710D}" destId="{01C5CB71-AD74-468A-A626-9DBF08E35432}" srcOrd="5" destOrd="0" presId="urn:microsoft.com/office/officeart/2005/8/layout/process2"/>
    <dgm:cxn modelId="{82028AA7-61FA-41EA-BBCE-B37FAB075C3A}" type="presParOf" srcId="{01C5CB71-AD74-468A-A626-9DBF08E35432}" destId="{283C3484-E90F-4FAE-9EEC-FCFAB02A0032}" srcOrd="0" destOrd="0" presId="urn:microsoft.com/office/officeart/2005/8/layout/process2"/>
    <dgm:cxn modelId="{79B92A63-161C-4FE3-A26B-16EA405D675D}" type="presParOf" srcId="{6F9AA84E-D96D-4F31-A99F-AD72DDDA710D}" destId="{920BDF24-2AF6-4B8E-9FA9-C1E347BE3A7B}" srcOrd="6" destOrd="0" presId="urn:microsoft.com/office/officeart/2005/8/layout/process2"/>
    <dgm:cxn modelId="{03C574F5-6646-4EDB-9A96-64DDB13A5766}" type="presParOf" srcId="{6F9AA84E-D96D-4F31-A99F-AD72DDDA710D}" destId="{643E6108-B28F-46BD-B9F8-74E00D21BF04}" srcOrd="7" destOrd="0" presId="urn:microsoft.com/office/officeart/2005/8/layout/process2"/>
    <dgm:cxn modelId="{8DF70334-3221-481D-BF2A-1F324C747F17}" type="presParOf" srcId="{643E6108-B28F-46BD-B9F8-74E00D21BF04}" destId="{689E6A42-8B73-4FDF-9967-A123552AA5FB}" srcOrd="0" destOrd="0" presId="urn:microsoft.com/office/officeart/2005/8/layout/process2"/>
    <dgm:cxn modelId="{AF0F9FC2-4E92-43DA-8695-8B6350A87898}" type="presParOf" srcId="{6F9AA84E-D96D-4F31-A99F-AD72DDDA710D}" destId="{CE3290E5-C14F-46F1-8E0A-20159A662641}" srcOrd="8" destOrd="0" presId="urn:microsoft.com/office/officeart/2005/8/layout/process2"/>
    <dgm:cxn modelId="{215100E6-2AD5-4389-9760-6336A084CA78}" type="presParOf" srcId="{6F9AA84E-D96D-4F31-A99F-AD72DDDA710D}" destId="{EF67ABDD-093F-4CA0-8380-B10D68B5E405}" srcOrd="9" destOrd="0" presId="urn:microsoft.com/office/officeart/2005/8/layout/process2"/>
    <dgm:cxn modelId="{4A2182AD-0AFD-426A-AE90-14963EFA5548}" type="presParOf" srcId="{EF67ABDD-093F-4CA0-8380-B10D68B5E405}" destId="{9B3DA6FC-1C6F-4F75-B14E-037F83197352}" srcOrd="0" destOrd="0" presId="urn:microsoft.com/office/officeart/2005/8/layout/process2"/>
    <dgm:cxn modelId="{10FA019E-CBC5-49F5-9360-18117DB577C2}" type="presParOf" srcId="{6F9AA84E-D96D-4F31-A99F-AD72DDDA710D}" destId="{0930AD55-9B5F-4664-A28F-E94798B296FE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2E67AE-089A-489C-AFE3-C63049335380}">
      <dsp:nvSpPr>
        <dsp:cNvPr id="0" name=""/>
        <dsp:cNvSpPr/>
      </dsp:nvSpPr>
      <dsp:spPr>
        <a:xfrm>
          <a:off x="1759" y="1650287"/>
          <a:ext cx="1129539" cy="18048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err="1" smtClean="0"/>
            <a:t>Standar</a:t>
          </a:r>
          <a:r>
            <a:rPr lang="en-US" sz="1300" b="1" kern="1200" dirty="0" smtClean="0"/>
            <a:t> </a:t>
          </a:r>
          <a:r>
            <a:rPr lang="en-US" sz="1300" b="1" kern="1200" dirty="0" err="1" smtClean="0"/>
            <a:t>Dikti</a:t>
          </a:r>
          <a:endParaRPr lang="en-US" sz="1300" b="1" kern="1200" dirty="0"/>
        </a:p>
      </dsp:txBody>
      <dsp:txXfrm>
        <a:off x="34842" y="1683370"/>
        <a:ext cx="1063373" cy="1738658"/>
      </dsp:txXfrm>
    </dsp:sp>
    <dsp:sp modelId="{66655603-AF06-4F9F-919E-B15CBB05FE3C}">
      <dsp:nvSpPr>
        <dsp:cNvPr id="0" name=""/>
        <dsp:cNvSpPr/>
      </dsp:nvSpPr>
      <dsp:spPr>
        <a:xfrm rot="17115827">
          <a:off x="558827" y="1794051"/>
          <a:ext cx="1554074" cy="18043"/>
        </a:xfrm>
        <a:custGeom>
          <a:avLst/>
          <a:gdLst/>
          <a:ahLst/>
          <a:cxnLst/>
          <a:rect l="0" t="0" r="0" b="0"/>
          <a:pathLst>
            <a:path>
              <a:moveTo>
                <a:pt x="0" y="9021"/>
              </a:moveTo>
              <a:lnTo>
                <a:pt x="1554074" y="902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297012" y="1764221"/>
        <a:ext cx="77703" cy="77703"/>
      </dsp:txXfrm>
    </dsp:sp>
    <dsp:sp modelId="{03C24845-C575-478A-9F22-643367791665}">
      <dsp:nvSpPr>
        <dsp:cNvPr id="0" name=""/>
        <dsp:cNvSpPr/>
      </dsp:nvSpPr>
      <dsp:spPr>
        <a:xfrm>
          <a:off x="1540430" y="430495"/>
          <a:ext cx="1276913" cy="12459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FFFF00"/>
              </a:solidFill>
              <a:latin typeface="Arial Rounded MT Bold" pitchFamily="34" charset="0"/>
            </a:rPr>
            <a:t>SN </a:t>
          </a:r>
          <a:r>
            <a:rPr lang="en-US" sz="1600" b="1" kern="1200" dirty="0" err="1" smtClean="0">
              <a:solidFill>
                <a:srgbClr val="FFFF00"/>
              </a:solidFill>
              <a:latin typeface="Arial Rounded MT Bold" pitchFamily="34" charset="0"/>
            </a:rPr>
            <a:t>Dikti</a:t>
          </a:r>
          <a:endParaRPr lang="id-ID" sz="1600" b="1" kern="1200" dirty="0" smtClean="0">
            <a:solidFill>
              <a:srgbClr val="FFFF00"/>
            </a:solidFill>
            <a:latin typeface="Arial Rounded MT Bold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b="1" kern="1200" dirty="0" smtClean="0">
              <a:solidFill>
                <a:srgbClr val="FFFF00"/>
              </a:solidFill>
              <a:latin typeface="Arial Rounded MT Bold" pitchFamily="34" charset="0"/>
            </a:rPr>
            <a:t>Ristekdikti No. 44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b="1" kern="1200" dirty="0" smtClean="0">
              <a:solidFill>
                <a:srgbClr val="FFFF00"/>
              </a:solidFill>
              <a:latin typeface="Arial Rounded MT Bold" pitchFamily="34" charset="0"/>
            </a:rPr>
            <a:t>Th 2015</a:t>
          </a:r>
          <a:endParaRPr lang="en-US" sz="1600" b="1" kern="1200" dirty="0" smtClean="0">
            <a:solidFill>
              <a:srgbClr val="FFFF00"/>
            </a:solidFill>
            <a:latin typeface="Arial Rounded MT Bold" pitchFamily="34" charset="0"/>
          </a:endParaRPr>
        </a:p>
      </dsp:txBody>
      <dsp:txXfrm>
        <a:off x="1576921" y="466986"/>
        <a:ext cx="1203931" cy="1172922"/>
      </dsp:txXfrm>
    </dsp:sp>
    <dsp:sp modelId="{DE2D7111-B249-4876-978C-474C467E532D}">
      <dsp:nvSpPr>
        <dsp:cNvPr id="0" name=""/>
        <dsp:cNvSpPr/>
      </dsp:nvSpPr>
      <dsp:spPr>
        <a:xfrm rot="4543945">
          <a:off x="502970" y="3351784"/>
          <a:ext cx="1667651" cy="18043"/>
        </a:xfrm>
        <a:custGeom>
          <a:avLst/>
          <a:gdLst/>
          <a:ahLst/>
          <a:cxnLst/>
          <a:rect l="0" t="0" r="0" b="0"/>
          <a:pathLst>
            <a:path>
              <a:moveTo>
                <a:pt x="0" y="9021"/>
              </a:moveTo>
              <a:lnTo>
                <a:pt x="1667651" y="9021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295104" y="3319115"/>
        <a:ext cx="83382" cy="83382"/>
      </dsp:txXfrm>
    </dsp:sp>
    <dsp:sp modelId="{6EF128F2-3A6A-4D5B-B075-72CC1266E4A9}">
      <dsp:nvSpPr>
        <dsp:cNvPr id="0" name=""/>
        <dsp:cNvSpPr/>
      </dsp:nvSpPr>
      <dsp:spPr>
        <a:xfrm>
          <a:off x="1542293" y="3712939"/>
          <a:ext cx="1023569" cy="91194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SPM </a:t>
          </a:r>
          <a:r>
            <a:rPr lang="en-US" sz="1300" b="1" kern="1200" dirty="0" err="1" smtClean="0"/>
            <a:t>Dikti</a:t>
          </a:r>
          <a:endParaRPr lang="en-US" sz="1300" b="1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PP 62,2016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(September)</a:t>
          </a:r>
          <a:endParaRPr lang="en-US" sz="1300" b="1" kern="1200" dirty="0"/>
        </a:p>
      </dsp:txBody>
      <dsp:txXfrm>
        <a:off x="1569003" y="3739649"/>
        <a:ext cx="970149" cy="8585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29C242-5F72-4E51-A06F-6D38BAED7ACE}">
      <dsp:nvSpPr>
        <dsp:cNvPr id="0" name=""/>
        <dsp:cNvSpPr/>
      </dsp:nvSpPr>
      <dsp:spPr>
        <a:xfrm>
          <a:off x="0" y="1995"/>
          <a:ext cx="990600" cy="5912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Level 1: </a:t>
          </a:r>
          <a:r>
            <a:rPr lang="en-US" sz="900" b="1" kern="1200" dirty="0" err="1" smtClean="0"/>
            <a:t>Dokumen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dasar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filosofis</a:t>
          </a:r>
          <a:endParaRPr lang="en-US" sz="900" b="1" kern="1200" dirty="0"/>
        </a:p>
      </dsp:txBody>
      <dsp:txXfrm>
        <a:off x="17316" y="19311"/>
        <a:ext cx="955968" cy="556569"/>
      </dsp:txXfrm>
    </dsp:sp>
    <dsp:sp modelId="{BD40B12E-F0E8-4E13-8658-E2406CF39F5D}">
      <dsp:nvSpPr>
        <dsp:cNvPr id="0" name=""/>
        <dsp:cNvSpPr/>
      </dsp:nvSpPr>
      <dsp:spPr>
        <a:xfrm rot="5400000">
          <a:off x="384449" y="607976"/>
          <a:ext cx="221700" cy="2660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-5400000">
        <a:off x="415487" y="630146"/>
        <a:ext cx="159624" cy="155190"/>
      </dsp:txXfrm>
    </dsp:sp>
    <dsp:sp modelId="{138B1FB1-96C2-4523-978A-577A6E145EF9}">
      <dsp:nvSpPr>
        <dsp:cNvPr id="0" name=""/>
        <dsp:cNvSpPr/>
      </dsp:nvSpPr>
      <dsp:spPr>
        <a:xfrm>
          <a:off x="0" y="888796"/>
          <a:ext cx="990600" cy="5912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Level 2: </a:t>
          </a:r>
          <a:r>
            <a:rPr lang="en-US" sz="900" b="1" kern="1200" dirty="0" err="1" smtClean="0"/>
            <a:t>Dokumen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dasar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sistem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mutu</a:t>
          </a:r>
          <a:endParaRPr lang="en-US" sz="900" b="1" kern="1200" dirty="0"/>
        </a:p>
      </dsp:txBody>
      <dsp:txXfrm>
        <a:off x="17316" y="906112"/>
        <a:ext cx="955968" cy="556569"/>
      </dsp:txXfrm>
    </dsp:sp>
    <dsp:sp modelId="{0FBAB360-5970-40CE-8BAD-D860EB352AEF}">
      <dsp:nvSpPr>
        <dsp:cNvPr id="0" name=""/>
        <dsp:cNvSpPr/>
      </dsp:nvSpPr>
      <dsp:spPr>
        <a:xfrm rot="5400000">
          <a:off x="384449" y="1494778"/>
          <a:ext cx="221700" cy="2660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-5400000">
        <a:off x="415487" y="1516948"/>
        <a:ext cx="159624" cy="155190"/>
      </dsp:txXfrm>
    </dsp:sp>
    <dsp:sp modelId="{2152FBCA-D422-4249-9A61-A67817378E12}">
      <dsp:nvSpPr>
        <dsp:cNvPr id="0" name=""/>
        <dsp:cNvSpPr/>
      </dsp:nvSpPr>
      <dsp:spPr>
        <a:xfrm>
          <a:off x="0" y="1775598"/>
          <a:ext cx="990600" cy="5912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Level 3: </a:t>
          </a:r>
          <a:r>
            <a:rPr lang="en-US" sz="900" b="1" kern="1200" dirty="0" err="1" smtClean="0"/>
            <a:t>Dokumen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operasional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sistem</a:t>
          </a:r>
          <a:endParaRPr lang="en-US" sz="900" b="1" kern="1200" dirty="0"/>
        </a:p>
      </dsp:txBody>
      <dsp:txXfrm>
        <a:off x="17316" y="1792914"/>
        <a:ext cx="955968" cy="556569"/>
      </dsp:txXfrm>
    </dsp:sp>
    <dsp:sp modelId="{01C5CB71-AD74-468A-A626-9DBF08E35432}">
      <dsp:nvSpPr>
        <dsp:cNvPr id="0" name=""/>
        <dsp:cNvSpPr/>
      </dsp:nvSpPr>
      <dsp:spPr>
        <a:xfrm rot="5400000">
          <a:off x="384449" y="2381579"/>
          <a:ext cx="221700" cy="2660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-5400000">
        <a:off x="415487" y="2403749"/>
        <a:ext cx="159624" cy="155190"/>
      </dsp:txXfrm>
    </dsp:sp>
    <dsp:sp modelId="{920BDF24-2AF6-4B8E-9FA9-C1E347BE3A7B}">
      <dsp:nvSpPr>
        <dsp:cNvPr id="0" name=""/>
        <dsp:cNvSpPr/>
      </dsp:nvSpPr>
      <dsp:spPr>
        <a:xfrm>
          <a:off x="0" y="2662400"/>
          <a:ext cx="990600" cy="5912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Level 4: </a:t>
          </a:r>
          <a:r>
            <a:rPr lang="en-US" sz="900" b="1" kern="1200" dirty="0" err="1" smtClean="0"/>
            <a:t>Dokumen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operasional</a:t>
          </a:r>
          <a:r>
            <a:rPr lang="en-US" sz="900" b="1" kern="1200" dirty="0" smtClean="0"/>
            <a:t> unit </a:t>
          </a:r>
          <a:endParaRPr lang="en-US" sz="900" b="1" kern="1200" dirty="0"/>
        </a:p>
      </dsp:txBody>
      <dsp:txXfrm>
        <a:off x="17316" y="2679716"/>
        <a:ext cx="955968" cy="556569"/>
      </dsp:txXfrm>
    </dsp:sp>
    <dsp:sp modelId="{643E6108-B28F-46BD-B9F8-74E00D21BF04}">
      <dsp:nvSpPr>
        <dsp:cNvPr id="0" name=""/>
        <dsp:cNvSpPr/>
      </dsp:nvSpPr>
      <dsp:spPr>
        <a:xfrm rot="5400000">
          <a:off x="384449" y="3268381"/>
          <a:ext cx="221700" cy="2660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-5400000">
        <a:off x="415487" y="3290551"/>
        <a:ext cx="159624" cy="155190"/>
      </dsp:txXfrm>
    </dsp:sp>
    <dsp:sp modelId="{CE3290E5-C14F-46F1-8E0A-20159A662641}">
      <dsp:nvSpPr>
        <dsp:cNvPr id="0" name=""/>
        <dsp:cNvSpPr/>
      </dsp:nvSpPr>
      <dsp:spPr>
        <a:xfrm>
          <a:off x="0" y="3549201"/>
          <a:ext cx="990600" cy="5912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Level 5: </a:t>
          </a:r>
          <a:r>
            <a:rPr lang="en-US" sz="900" b="1" kern="1200" dirty="0" err="1" smtClean="0"/>
            <a:t>Dokumen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implementasi</a:t>
          </a:r>
          <a:endParaRPr lang="en-US" sz="900" b="1" kern="1200" dirty="0"/>
        </a:p>
      </dsp:txBody>
      <dsp:txXfrm>
        <a:off x="17316" y="3566517"/>
        <a:ext cx="955968" cy="556569"/>
      </dsp:txXfrm>
    </dsp:sp>
    <dsp:sp modelId="{EF67ABDD-093F-4CA0-8380-B10D68B5E405}">
      <dsp:nvSpPr>
        <dsp:cNvPr id="0" name=""/>
        <dsp:cNvSpPr/>
      </dsp:nvSpPr>
      <dsp:spPr>
        <a:xfrm rot="5400000">
          <a:off x="384449" y="4155183"/>
          <a:ext cx="221700" cy="2660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-5400000">
        <a:off x="415487" y="4177353"/>
        <a:ext cx="159624" cy="155190"/>
      </dsp:txXfrm>
    </dsp:sp>
    <dsp:sp modelId="{0930AD55-9B5F-4664-A28F-E94798B296FE}">
      <dsp:nvSpPr>
        <dsp:cNvPr id="0" name=""/>
        <dsp:cNvSpPr/>
      </dsp:nvSpPr>
      <dsp:spPr>
        <a:xfrm>
          <a:off x="0" y="4436003"/>
          <a:ext cx="990600" cy="5912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Level  6: </a:t>
          </a:r>
          <a:r>
            <a:rPr lang="en-US" sz="900" b="1" kern="1200" dirty="0" err="1" smtClean="0"/>
            <a:t>Dokumen</a:t>
          </a:r>
          <a:r>
            <a:rPr lang="en-US" sz="900" b="1" kern="1200" dirty="0" smtClean="0"/>
            <a:t> </a:t>
          </a:r>
          <a:r>
            <a:rPr lang="en-US" sz="900" b="1" kern="1200" dirty="0" err="1" smtClean="0"/>
            <a:t>pendukung</a:t>
          </a:r>
          <a:endParaRPr lang="en-US" sz="900" b="1" kern="1200" dirty="0"/>
        </a:p>
      </dsp:txBody>
      <dsp:txXfrm>
        <a:off x="17316" y="4453319"/>
        <a:ext cx="955968" cy="5565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CCF57-CD7E-4765-8DB6-7521DB675B06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FFA39-C34E-4BDC-BB8C-00F78E2AAE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53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0EDB88-31F5-475A-837F-1A78B2D6C7E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57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7D570-CC70-47E9-A007-EAD85ED36E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631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EFFA39-C34E-4BDC-BB8C-00F78E2AAE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12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5F5C2-7EEF-4EB1-B93C-63E42D8D0EA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47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EF2D30D-FFD0-48B2-8E3F-9C4F7000BD45}" type="slidenum">
              <a:rPr lang="id-ID" altLang="en-US">
                <a:solidFill>
                  <a:srgbClr val="000000"/>
                </a:solidFill>
              </a:rPr>
              <a:pPr/>
              <a:t>44</a:t>
            </a:fld>
            <a:endParaRPr lang="id-ID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556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CDE2-9831-4B09-B152-88EF4A8B145D}" type="datetimeFigureOut">
              <a:rPr lang="en-US" smtClean="0"/>
              <a:pPr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D579-C3B1-495A-B2D6-F3BCA5445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CDE2-9831-4B09-B152-88EF4A8B145D}" type="datetimeFigureOut">
              <a:rPr lang="en-US" smtClean="0"/>
              <a:pPr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D579-C3B1-495A-B2D6-F3BCA5445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CDE2-9831-4B09-B152-88EF4A8B145D}" type="datetimeFigureOut">
              <a:rPr lang="en-US" smtClean="0"/>
              <a:pPr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D579-C3B1-495A-B2D6-F3BCA5445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18243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CDE2-9831-4B09-B152-88EF4A8B145D}" type="datetimeFigureOut">
              <a:rPr lang="en-US" smtClean="0"/>
              <a:pPr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D579-C3B1-495A-B2D6-F3BCA5445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CDE2-9831-4B09-B152-88EF4A8B145D}" type="datetimeFigureOut">
              <a:rPr lang="en-US" smtClean="0"/>
              <a:pPr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D579-C3B1-495A-B2D6-F3BCA5445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CDE2-9831-4B09-B152-88EF4A8B145D}" type="datetimeFigureOut">
              <a:rPr lang="en-US" smtClean="0"/>
              <a:pPr/>
              <a:t>9/28/2018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D579-C3B1-495A-B2D6-F3BCA5445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CDE2-9831-4B09-B152-88EF4A8B145D}" type="datetimeFigureOut">
              <a:rPr lang="en-US" smtClean="0"/>
              <a:pPr/>
              <a:t>9/28/2018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D579-C3B1-495A-B2D6-F3BCA5445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CDE2-9831-4B09-B152-88EF4A8B145D}" type="datetimeFigureOut">
              <a:rPr lang="en-US" smtClean="0"/>
              <a:pPr/>
              <a:t>9/28/2018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D579-C3B1-495A-B2D6-F3BCA5445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CDE2-9831-4B09-B152-88EF4A8B145D}" type="datetimeFigureOut">
              <a:rPr lang="en-US" smtClean="0"/>
              <a:pPr/>
              <a:t>9/28/2018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D579-C3B1-495A-B2D6-F3BCA5445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CDE2-9831-4B09-B152-88EF4A8B145D}" type="datetimeFigureOut">
              <a:rPr lang="en-US" smtClean="0"/>
              <a:pPr/>
              <a:t>9/28/2018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D579-C3B1-495A-B2D6-F3BCA5445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CDE2-9831-4B09-B152-88EF4A8B145D}" type="datetimeFigureOut">
              <a:rPr lang="en-US" smtClean="0"/>
              <a:pPr/>
              <a:t>9/28/2018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D579-C3B1-495A-B2D6-F3BCA5445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5CDE2-9831-4B09-B152-88EF4A8B145D}" type="datetimeFigureOut">
              <a:rPr lang="en-US" smtClean="0"/>
              <a:pPr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DD579-C3B1-495A-B2D6-F3BCA54451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0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9.png"/><Relationship Id="rId4" Type="http://schemas.openxmlformats.org/officeDocument/2006/relationships/diagramData" Target="../diagrams/data1.xml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6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16.png"/><Relationship Id="rId7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6.png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jpeg"/><Relationship Id="rId9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pm.uii.ac.id/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pm@uii.ac.id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mailto:kariyam@uii.ac.id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477092"/>
            <a:ext cx="114854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4800" y="2438400"/>
            <a:ext cx="8534400" cy="4343400"/>
          </a:xfrm>
          <a:prstGeom prst="rect">
            <a:avLst/>
          </a:prstGeom>
        </p:spPr>
        <p:txBody>
          <a:bodyPr/>
          <a:lstStyle/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ahoma" pitchFamily="34" charset="0"/>
              </a:rPr>
              <a:t>SELAMAT DATANG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endParaRPr lang="en-US" sz="3200" b="1" dirty="0">
              <a:solidFill>
                <a:srgbClr val="0066FF"/>
              </a:solidFill>
              <a:latin typeface="Bahnschrift SemiBold" panose="020B0502040204020203" pitchFamily="34" charset="0"/>
              <a:cs typeface="Tahoma" pitchFamily="34" charset="0"/>
            </a:endParaRP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STUDI BANDING 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UNIVERSITAS NEGERI JAKARTA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DI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UNIVERSITAS ISLAM INDONESIA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endParaRPr lang="en-US" sz="3200" b="1" dirty="0">
              <a:solidFill>
                <a:srgbClr val="0066FF"/>
              </a:solidFill>
              <a:latin typeface="Bahnschrift SemiBold" panose="020B0502040204020203" pitchFamily="34" charset="0"/>
              <a:cs typeface="Tahoma" pitchFamily="34" charset="0"/>
            </a:endParaRP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0066FF"/>
                </a:solidFill>
                <a:latin typeface="Lucida Sans" panose="020B0602030504020204" pitchFamily="34" charset="0"/>
                <a:cs typeface="Tahoma" pitchFamily="34" charset="0"/>
              </a:rPr>
              <a:t>JUM’AT, 28 SEPTEMBER 2018</a:t>
            </a:r>
            <a:endParaRPr lang="en-US" sz="2400" dirty="0">
              <a:solidFill>
                <a:srgbClr val="002060"/>
              </a:solidFill>
              <a:latin typeface="Lucida Sans" panose="020B0602030504020204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842" y="457199"/>
            <a:ext cx="1616758" cy="157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8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981200"/>
            <a:ext cx="791450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66"/>
                </a:solidFill>
                <a:latin typeface="Berlin Sans FB" pitchFamily="34" charset="0"/>
              </a:rPr>
              <a:t>Siklus</a:t>
            </a:r>
            <a:r>
              <a:rPr lang="en-US" dirty="0" smtClean="0">
                <a:solidFill>
                  <a:srgbClr val="FF0066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rgbClr val="FF0066"/>
                </a:solidFill>
                <a:latin typeface="Berlin Sans FB" pitchFamily="34" charset="0"/>
              </a:rPr>
              <a:t>Implementasi</a:t>
            </a:r>
            <a:r>
              <a:rPr lang="en-US" dirty="0" smtClean="0">
                <a:solidFill>
                  <a:srgbClr val="FF0066"/>
                </a:solidFill>
                <a:latin typeface="Berlin Sans FB" pitchFamily="34" charset="0"/>
              </a:rPr>
              <a:t> SPMI</a:t>
            </a:r>
            <a:endParaRPr lang="en-US" dirty="0">
              <a:solidFill>
                <a:srgbClr val="FF0066"/>
              </a:solidFill>
              <a:latin typeface="Berlin Sans FB" pitchFamily="34" charset="0"/>
            </a:endParaRPr>
          </a:p>
        </p:txBody>
      </p:sp>
      <p:sp>
        <p:nvSpPr>
          <p:cNvPr id="5" name="Line Callout 1 4"/>
          <p:cNvSpPr/>
          <p:nvPr/>
        </p:nvSpPr>
        <p:spPr>
          <a:xfrm>
            <a:off x="3810000" y="1219200"/>
            <a:ext cx="4953000" cy="1143000"/>
          </a:xfrm>
          <a:prstGeom prst="borderCallout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86200" y="1302603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Kegiatan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aiandra GD" pitchFamily="34" charset="0"/>
              </a:rPr>
              <a:t>penentuan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standar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/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ukuran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Perguruan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Tinggi</a:t>
            </a:r>
            <a:endParaRPr lang="en-US" sz="2400" b="1" dirty="0">
              <a:solidFill>
                <a:srgbClr val="FFFF00"/>
              </a:solidFill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45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981200"/>
            <a:ext cx="791450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66"/>
                </a:solidFill>
                <a:latin typeface="Berlin Sans FB" pitchFamily="34" charset="0"/>
              </a:rPr>
              <a:t>Siklus</a:t>
            </a:r>
            <a:r>
              <a:rPr lang="en-US" dirty="0" smtClean="0">
                <a:solidFill>
                  <a:srgbClr val="FF0066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rgbClr val="FF0066"/>
                </a:solidFill>
                <a:latin typeface="Berlin Sans FB" pitchFamily="34" charset="0"/>
              </a:rPr>
              <a:t>Implementasi</a:t>
            </a:r>
            <a:r>
              <a:rPr lang="en-US" dirty="0" smtClean="0">
                <a:solidFill>
                  <a:srgbClr val="FF0066"/>
                </a:solidFill>
                <a:latin typeface="Berlin Sans FB" pitchFamily="34" charset="0"/>
              </a:rPr>
              <a:t> SPMI</a:t>
            </a:r>
            <a:endParaRPr lang="en-US" dirty="0">
              <a:solidFill>
                <a:srgbClr val="FF0066"/>
              </a:solidFill>
              <a:latin typeface="Berlin Sans FB" pitchFamily="34" charset="0"/>
            </a:endParaRPr>
          </a:p>
        </p:txBody>
      </p:sp>
      <p:sp>
        <p:nvSpPr>
          <p:cNvPr id="5" name="Line Callout 1 4"/>
          <p:cNvSpPr/>
          <p:nvPr/>
        </p:nvSpPr>
        <p:spPr>
          <a:xfrm>
            <a:off x="3657600" y="1600200"/>
            <a:ext cx="4953000" cy="1143000"/>
          </a:xfrm>
          <a:prstGeom prst="borderCallout1">
            <a:avLst>
              <a:gd name="adj1" fmla="val 18750"/>
              <a:gd name="adj2" fmla="val -8333"/>
              <a:gd name="adj3" fmla="val 123066"/>
              <a:gd name="adj4" fmla="val -188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33800" y="1752600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Kegiatan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aiandra GD" pitchFamily="34" charset="0"/>
              </a:rPr>
              <a:t>pemenuhan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standar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/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ukuran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Perguruan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Tinggi</a:t>
            </a:r>
            <a:endParaRPr lang="en-US" sz="2400" b="1" dirty="0">
              <a:solidFill>
                <a:srgbClr val="FFFF00"/>
              </a:solidFill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7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981200"/>
            <a:ext cx="791450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66"/>
                </a:solidFill>
                <a:latin typeface="Berlin Sans FB" pitchFamily="34" charset="0"/>
              </a:rPr>
              <a:t>Siklus</a:t>
            </a:r>
            <a:r>
              <a:rPr lang="en-US" dirty="0" smtClean="0">
                <a:solidFill>
                  <a:srgbClr val="FF0066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rgbClr val="FF0066"/>
                </a:solidFill>
                <a:latin typeface="Berlin Sans FB" pitchFamily="34" charset="0"/>
              </a:rPr>
              <a:t>Implementasi</a:t>
            </a:r>
            <a:r>
              <a:rPr lang="en-US" dirty="0" smtClean="0">
                <a:solidFill>
                  <a:srgbClr val="FF0066"/>
                </a:solidFill>
                <a:latin typeface="Berlin Sans FB" pitchFamily="34" charset="0"/>
              </a:rPr>
              <a:t> SPMI</a:t>
            </a:r>
            <a:endParaRPr lang="en-US" dirty="0">
              <a:solidFill>
                <a:srgbClr val="FF0066"/>
              </a:solidFill>
              <a:latin typeface="Berlin Sans FB" pitchFamily="34" charset="0"/>
            </a:endParaRPr>
          </a:p>
        </p:txBody>
      </p:sp>
      <p:sp>
        <p:nvSpPr>
          <p:cNvPr id="5" name="Line Callout 1 4"/>
          <p:cNvSpPr/>
          <p:nvPr/>
        </p:nvSpPr>
        <p:spPr>
          <a:xfrm>
            <a:off x="3733800" y="1447800"/>
            <a:ext cx="4953000" cy="1905000"/>
          </a:xfrm>
          <a:prstGeom prst="borderCallout1">
            <a:avLst>
              <a:gd name="adj1" fmla="val 18750"/>
              <a:gd name="adj2" fmla="val -8333"/>
              <a:gd name="adj3" fmla="val 148113"/>
              <a:gd name="adj4" fmla="val -282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0" y="1490008"/>
            <a:ext cx="480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Kegiatan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aiandra GD" pitchFamily="34" charset="0"/>
              </a:rPr>
              <a:t>pembandingan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antara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luaran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kegiatan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pemenuhan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standar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/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ukuran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dengan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standar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/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ukuran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yang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telah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ditetapkan</a:t>
            </a:r>
            <a:endParaRPr lang="en-US" sz="2400" b="1" dirty="0">
              <a:solidFill>
                <a:srgbClr val="FFFF00"/>
              </a:solidFill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08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981200"/>
            <a:ext cx="791450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66"/>
                </a:solidFill>
                <a:latin typeface="Berlin Sans FB" pitchFamily="34" charset="0"/>
              </a:rPr>
              <a:t>Siklus</a:t>
            </a:r>
            <a:r>
              <a:rPr lang="en-US" dirty="0" smtClean="0">
                <a:solidFill>
                  <a:srgbClr val="FF0066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rgbClr val="FF0066"/>
                </a:solidFill>
                <a:latin typeface="Berlin Sans FB" pitchFamily="34" charset="0"/>
              </a:rPr>
              <a:t>Implementasi</a:t>
            </a:r>
            <a:r>
              <a:rPr lang="en-US" dirty="0" smtClean="0">
                <a:solidFill>
                  <a:srgbClr val="FF0066"/>
                </a:solidFill>
                <a:latin typeface="Berlin Sans FB" pitchFamily="34" charset="0"/>
              </a:rPr>
              <a:t> SPMI</a:t>
            </a:r>
            <a:endParaRPr lang="en-US" dirty="0">
              <a:solidFill>
                <a:srgbClr val="FF0066"/>
              </a:solidFill>
              <a:latin typeface="Berlin Sans FB" pitchFamily="34" charset="0"/>
            </a:endParaRPr>
          </a:p>
        </p:txBody>
      </p:sp>
      <p:sp>
        <p:nvSpPr>
          <p:cNvPr id="5" name="Line Callout 1 4"/>
          <p:cNvSpPr/>
          <p:nvPr/>
        </p:nvSpPr>
        <p:spPr>
          <a:xfrm>
            <a:off x="3733800" y="1981200"/>
            <a:ext cx="4953000" cy="1905000"/>
          </a:xfrm>
          <a:prstGeom prst="borderCallout1">
            <a:avLst>
              <a:gd name="adj1" fmla="val 18750"/>
              <a:gd name="adj2" fmla="val -8333"/>
              <a:gd name="adj3" fmla="val 125472"/>
              <a:gd name="adj4" fmla="val -491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0" y="230487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Kegiatan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aiandra GD" pitchFamily="34" charset="0"/>
              </a:rPr>
              <a:t>analisis</a:t>
            </a:r>
            <a:r>
              <a:rPr lang="en-US" sz="2400" b="1" dirty="0" smtClean="0">
                <a:solidFill>
                  <a:schemeClr val="bg1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aiandra GD" pitchFamily="34" charset="0"/>
              </a:rPr>
              <a:t>penyebab</a:t>
            </a:r>
            <a:r>
              <a:rPr lang="en-US" sz="2400" b="1" dirty="0" smtClean="0">
                <a:solidFill>
                  <a:schemeClr val="bg1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standar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/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ukuran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yang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tidak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tercapai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untuk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dilakukan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tindakan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koreksi</a:t>
            </a:r>
            <a:endParaRPr lang="en-US" sz="2400" b="1" dirty="0">
              <a:solidFill>
                <a:srgbClr val="FFFF00"/>
              </a:solidFill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83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981200"/>
            <a:ext cx="791450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66"/>
                </a:solidFill>
                <a:latin typeface="Berlin Sans FB" pitchFamily="34" charset="0"/>
              </a:rPr>
              <a:t>Siklus</a:t>
            </a:r>
            <a:r>
              <a:rPr lang="en-US" dirty="0" smtClean="0">
                <a:solidFill>
                  <a:srgbClr val="FF0066"/>
                </a:solidFill>
                <a:latin typeface="Berlin Sans FB" pitchFamily="34" charset="0"/>
              </a:rPr>
              <a:t> </a:t>
            </a:r>
            <a:r>
              <a:rPr lang="en-US" dirty="0" err="1" smtClean="0">
                <a:solidFill>
                  <a:srgbClr val="FF0066"/>
                </a:solidFill>
                <a:latin typeface="Berlin Sans FB" pitchFamily="34" charset="0"/>
              </a:rPr>
              <a:t>Implementasi</a:t>
            </a:r>
            <a:r>
              <a:rPr lang="en-US" dirty="0" smtClean="0">
                <a:solidFill>
                  <a:srgbClr val="FF0066"/>
                </a:solidFill>
                <a:latin typeface="Berlin Sans FB" pitchFamily="34" charset="0"/>
              </a:rPr>
              <a:t> SPMI</a:t>
            </a:r>
            <a:endParaRPr lang="en-US" dirty="0">
              <a:solidFill>
                <a:srgbClr val="FF0066"/>
              </a:solidFill>
              <a:latin typeface="Berlin Sans FB" pitchFamily="34" charset="0"/>
            </a:endParaRPr>
          </a:p>
        </p:txBody>
      </p:sp>
      <p:sp>
        <p:nvSpPr>
          <p:cNvPr id="5" name="Line Callout 1 4"/>
          <p:cNvSpPr/>
          <p:nvPr/>
        </p:nvSpPr>
        <p:spPr>
          <a:xfrm>
            <a:off x="3657600" y="2362200"/>
            <a:ext cx="4953000" cy="1905000"/>
          </a:xfrm>
          <a:prstGeom prst="borderCallout1">
            <a:avLst>
              <a:gd name="adj1" fmla="val 18750"/>
              <a:gd name="adj2" fmla="val -8333"/>
              <a:gd name="adj3" fmla="val 63887"/>
              <a:gd name="adj4" fmla="val -58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0" y="2609671"/>
            <a:ext cx="48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Kegiatan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Maiandra GD" pitchFamily="34" charset="0"/>
              </a:rPr>
              <a:t>perbaikan</a:t>
            </a:r>
            <a:r>
              <a:rPr lang="en-US" sz="2400" b="1" dirty="0" smtClean="0">
                <a:solidFill>
                  <a:schemeClr val="bg1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standar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/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ukuran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agar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lebih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tinggi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dari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standar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/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ukuran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yang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telah</a:t>
            </a:r>
            <a:r>
              <a:rPr lang="en-US" sz="2400" b="1" dirty="0" smtClean="0">
                <a:solidFill>
                  <a:srgbClr val="FFFF00"/>
                </a:solidFill>
                <a:latin typeface="Maiandra GD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Maiandra GD" pitchFamily="34" charset="0"/>
              </a:rPr>
              <a:t>ditetapkan</a:t>
            </a:r>
            <a:endParaRPr lang="en-US" sz="2400" b="1" dirty="0">
              <a:solidFill>
                <a:srgbClr val="FFFF00"/>
              </a:solidFill>
              <a:latin typeface="Maiandra G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30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743200"/>
            <a:ext cx="78581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304800" y="3352800"/>
            <a:ext cx="6019800" cy="1752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1828800"/>
            <a:ext cx="7786688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57188" y="428625"/>
            <a:ext cx="7891462" cy="1500188"/>
          </a:xfrm>
          <a:prstGeom prst="rect">
            <a:avLst/>
          </a:prstGeom>
        </p:spPr>
        <p:txBody>
          <a:bodyPr/>
          <a:lstStyle/>
          <a:p>
            <a:pPr marL="182563" indent="-176213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b="1" dirty="0">
                <a:latin typeface="Tahoma" pitchFamily="34" charset="0"/>
                <a:cs typeface="Tahoma" pitchFamily="34" charset="0"/>
              </a:rPr>
              <a:t> </a:t>
            </a:r>
          </a:p>
          <a:p>
            <a:pPr marL="182563" indent="-176213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4000" b="1" dirty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SPM </a:t>
            </a:r>
            <a:r>
              <a:rPr lang="en-US" sz="4000" b="1" dirty="0" err="1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Pendidikan</a:t>
            </a:r>
            <a:r>
              <a:rPr lang="en-US" sz="4000" b="1" dirty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Tinggi</a:t>
            </a:r>
            <a:r>
              <a:rPr lang="en-US" sz="4000" b="1" dirty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 </a:t>
            </a:r>
            <a:endParaRPr lang="en-US" sz="4000" b="1" dirty="0" smtClean="0">
              <a:solidFill>
                <a:srgbClr val="0000FF"/>
              </a:solidFill>
              <a:latin typeface="Arial Black" pitchFamily="34" charset="0"/>
              <a:cs typeface="Tahoma" pitchFamily="34" charset="0"/>
            </a:endParaRPr>
          </a:p>
          <a:p>
            <a:pPr marL="182563" indent="-176213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0000FF"/>
                </a:solidFill>
                <a:latin typeface="Maiandra GD" pitchFamily="34" charset="0"/>
                <a:cs typeface="+mn-cs"/>
              </a:rPr>
              <a:t>Permenristekdikti</a:t>
            </a:r>
            <a:r>
              <a:rPr lang="en-US" sz="2000" b="1" dirty="0" smtClean="0">
                <a:solidFill>
                  <a:srgbClr val="0000FF"/>
                </a:solidFill>
                <a:latin typeface="Maiandra GD" pitchFamily="34" charset="0"/>
                <a:cs typeface="+mn-cs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Maiandra GD" pitchFamily="34" charset="0"/>
                <a:cs typeface="+mn-cs"/>
              </a:rPr>
              <a:t>No. </a:t>
            </a:r>
            <a:r>
              <a:rPr lang="en-US" sz="2000" b="1" dirty="0" smtClean="0">
                <a:solidFill>
                  <a:srgbClr val="0000FF"/>
                </a:solidFill>
                <a:latin typeface="Maiandra GD" pitchFamily="34" charset="0"/>
                <a:cs typeface="+mn-cs"/>
              </a:rPr>
              <a:t>62 </a:t>
            </a:r>
            <a:r>
              <a:rPr lang="en-US" sz="2000" b="1" dirty="0" err="1">
                <a:solidFill>
                  <a:srgbClr val="0000FF"/>
                </a:solidFill>
                <a:latin typeface="Maiandra GD" pitchFamily="34" charset="0"/>
                <a:cs typeface="+mn-cs"/>
              </a:rPr>
              <a:t>Th</a:t>
            </a:r>
            <a:r>
              <a:rPr lang="en-US" sz="2000" b="1" dirty="0">
                <a:solidFill>
                  <a:srgbClr val="0000FF"/>
                </a:solidFill>
                <a:latin typeface="Maiandra GD" pitchFamily="34" charset="0"/>
                <a:cs typeface="+mn-cs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latin typeface="Maiandra GD" pitchFamily="34" charset="0"/>
                <a:cs typeface="+mn-cs"/>
              </a:rPr>
              <a:t>2016 (September) </a:t>
            </a:r>
            <a:r>
              <a:rPr lang="en-US" sz="2000" b="1" dirty="0" err="1">
                <a:solidFill>
                  <a:srgbClr val="0000FF"/>
                </a:solidFill>
                <a:latin typeface="Maiandra GD" pitchFamily="34" charset="0"/>
                <a:cs typeface="+mn-cs"/>
              </a:rPr>
              <a:t>tentang</a:t>
            </a:r>
            <a:r>
              <a:rPr lang="en-US" sz="2000" b="1" dirty="0">
                <a:solidFill>
                  <a:srgbClr val="0000FF"/>
                </a:solidFill>
                <a:latin typeface="Maiandra GD" pitchFamily="34" charset="0"/>
                <a:cs typeface="+mn-cs"/>
              </a:rPr>
              <a:t> SPM </a:t>
            </a:r>
            <a:r>
              <a:rPr lang="en-US" sz="2000" b="1" dirty="0" err="1">
                <a:solidFill>
                  <a:srgbClr val="0000FF"/>
                </a:solidFill>
                <a:latin typeface="Maiandra GD" pitchFamily="34" charset="0"/>
                <a:cs typeface="+mn-cs"/>
              </a:rPr>
              <a:t>Dikti</a:t>
            </a:r>
            <a:endParaRPr lang="en-US" sz="2000" b="1" dirty="0">
              <a:solidFill>
                <a:srgbClr val="0000FF"/>
              </a:solidFill>
              <a:latin typeface="Maiandra GD" pitchFamily="34" charset="0"/>
              <a:cs typeface="+mn-cs"/>
            </a:endParaRPr>
          </a:p>
          <a:p>
            <a:pPr marL="182563" indent="-176213" algn="just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Maiandra GD" pitchFamily="34" charset="0"/>
                <a:cs typeface="+mn-cs"/>
              </a:rPr>
              <a:t>		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22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743200"/>
            <a:ext cx="78581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1828800"/>
            <a:ext cx="7786688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57188" y="428625"/>
            <a:ext cx="7891462" cy="1500188"/>
          </a:xfrm>
          <a:prstGeom prst="rect">
            <a:avLst/>
          </a:prstGeom>
        </p:spPr>
        <p:txBody>
          <a:bodyPr/>
          <a:lstStyle/>
          <a:p>
            <a:pPr marL="182563" indent="-176213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b="1" dirty="0">
                <a:latin typeface="Tahoma" pitchFamily="34" charset="0"/>
                <a:cs typeface="Tahoma" pitchFamily="34" charset="0"/>
              </a:rPr>
              <a:t> </a:t>
            </a:r>
          </a:p>
          <a:p>
            <a:pPr marL="182563" indent="-176213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4000" b="1" dirty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SPM </a:t>
            </a:r>
            <a:r>
              <a:rPr lang="en-US" sz="4000" b="1" dirty="0" err="1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Pendidikan</a:t>
            </a:r>
            <a:r>
              <a:rPr lang="en-US" sz="4000" b="1" dirty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Tinggi</a:t>
            </a:r>
            <a:r>
              <a:rPr lang="en-US" sz="4000" b="1" dirty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 </a:t>
            </a:r>
            <a:endParaRPr lang="en-US" sz="4000" b="1" dirty="0" smtClean="0">
              <a:solidFill>
                <a:srgbClr val="0000FF"/>
              </a:solidFill>
              <a:latin typeface="Arial Black" pitchFamily="34" charset="0"/>
              <a:cs typeface="Tahoma" pitchFamily="34" charset="0"/>
            </a:endParaRPr>
          </a:p>
          <a:p>
            <a:pPr marL="182563" indent="-176213" algn="just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Maiandra GD" pitchFamily="34" charset="0"/>
                <a:cs typeface="+mn-cs"/>
              </a:rPr>
              <a:t>		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3657600" y="76200"/>
            <a:ext cx="5715000" cy="4114800"/>
          </a:xfrm>
          <a:prstGeom prst="borderCallout1">
            <a:avLst>
              <a:gd name="adj1" fmla="val 25167"/>
              <a:gd name="adj2" fmla="val -91"/>
              <a:gd name="adj3" fmla="val 93962"/>
              <a:gd name="adj4" fmla="val -211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86200" y="228600"/>
            <a:ext cx="5209309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2339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743200"/>
            <a:ext cx="78581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1828800"/>
            <a:ext cx="7786688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57188" y="428625"/>
            <a:ext cx="7891462" cy="1500188"/>
          </a:xfrm>
          <a:prstGeom prst="rect">
            <a:avLst/>
          </a:prstGeom>
        </p:spPr>
        <p:txBody>
          <a:bodyPr/>
          <a:lstStyle/>
          <a:p>
            <a:pPr marL="182563" indent="-176213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b="1" dirty="0">
                <a:latin typeface="Tahoma" pitchFamily="34" charset="0"/>
                <a:cs typeface="Tahoma" pitchFamily="34" charset="0"/>
              </a:rPr>
              <a:t> </a:t>
            </a:r>
          </a:p>
          <a:p>
            <a:pPr marL="182563" indent="-176213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4000" b="1" dirty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SPM </a:t>
            </a:r>
            <a:r>
              <a:rPr lang="en-US" sz="4000" b="1" dirty="0" err="1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Pendidikan</a:t>
            </a:r>
            <a:r>
              <a:rPr lang="en-US" sz="4000" b="1" dirty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Tinggi</a:t>
            </a:r>
            <a:r>
              <a:rPr lang="en-US" sz="4000" b="1" dirty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 </a:t>
            </a:r>
            <a:endParaRPr lang="en-US" sz="4000" b="1" dirty="0" smtClean="0">
              <a:solidFill>
                <a:srgbClr val="0000FF"/>
              </a:solidFill>
              <a:latin typeface="Arial Black" pitchFamily="34" charset="0"/>
              <a:cs typeface="Tahoma" pitchFamily="34" charset="0"/>
            </a:endParaRPr>
          </a:p>
          <a:p>
            <a:pPr marL="182563" indent="-176213" algn="just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Maiandra GD" pitchFamily="34" charset="0"/>
                <a:cs typeface="+mn-cs"/>
              </a:rPr>
              <a:t>		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3657600" y="381000"/>
            <a:ext cx="5715000" cy="4114800"/>
          </a:xfrm>
          <a:prstGeom prst="borderCallout1">
            <a:avLst>
              <a:gd name="adj1" fmla="val 27841"/>
              <a:gd name="adj2" fmla="val -91"/>
              <a:gd name="adj3" fmla="val 93644"/>
              <a:gd name="adj4" fmla="val -213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609600"/>
            <a:ext cx="548460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3008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743200"/>
            <a:ext cx="78581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1828800"/>
            <a:ext cx="7786688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57188" y="428625"/>
            <a:ext cx="7891462" cy="1500188"/>
          </a:xfrm>
          <a:prstGeom prst="rect">
            <a:avLst/>
          </a:prstGeom>
        </p:spPr>
        <p:txBody>
          <a:bodyPr/>
          <a:lstStyle/>
          <a:p>
            <a:pPr marL="182563" indent="-176213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b="1" dirty="0">
                <a:latin typeface="Tahoma" pitchFamily="34" charset="0"/>
                <a:cs typeface="Tahoma" pitchFamily="34" charset="0"/>
              </a:rPr>
              <a:t> </a:t>
            </a:r>
          </a:p>
          <a:p>
            <a:pPr marL="182563" indent="-176213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4000" b="1" dirty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SPM </a:t>
            </a:r>
            <a:r>
              <a:rPr lang="en-US" sz="4000" b="1" dirty="0" err="1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Pendidikan</a:t>
            </a:r>
            <a:r>
              <a:rPr lang="en-US" sz="4000" b="1" dirty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Tinggi</a:t>
            </a:r>
            <a:r>
              <a:rPr lang="en-US" sz="4000" b="1" dirty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 </a:t>
            </a:r>
            <a:endParaRPr lang="en-US" sz="4000" b="1" dirty="0" smtClean="0">
              <a:solidFill>
                <a:srgbClr val="0000FF"/>
              </a:solidFill>
              <a:latin typeface="Arial Black" pitchFamily="34" charset="0"/>
              <a:cs typeface="Tahoma" pitchFamily="34" charset="0"/>
            </a:endParaRPr>
          </a:p>
          <a:p>
            <a:pPr marL="182563" indent="-176213" algn="just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Maiandra GD" pitchFamily="34" charset="0"/>
                <a:cs typeface="+mn-cs"/>
              </a:rPr>
              <a:t>		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3429000" y="685800"/>
            <a:ext cx="5715000" cy="3962400"/>
          </a:xfrm>
          <a:prstGeom prst="borderCallout1">
            <a:avLst>
              <a:gd name="adj1" fmla="val 20345"/>
              <a:gd name="adj2" fmla="val -1060"/>
              <a:gd name="adj3" fmla="val 95870"/>
              <a:gd name="adj4" fmla="val -177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990600"/>
            <a:ext cx="555109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4149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743200"/>
            <a:ext cx="78581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1828800"/>
            <a:ext cx="7786688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57188" y="428625"/>
            <a:ext cx="7891462" cy="1500188"/>
          </a:xfrm>
          <a:prstGeom prst="rect">
            <a:avLst/>
          </a:prstGeom>
        </p:spPr>
        <p:txBody>
          <a:bodyPr/>
          <a:lstStyle/>
          <a:p>
            <a:pPr marL="182563" indent="-176213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b="1" dirty="0">
                <a:latin typeface="Tahoma" pitchFamily="34" charset="0"/>
                <a:cs typeface="Tahoma" pitchFamily="34" charset="0"/>
              </a:rPr>
              <a:t> </a:t>
            </a:r>
          </a:p>
          <a:p>
            <a:pPr marL="182563" indent="-176213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4000" b="1" dirty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SPM </a:t>
            </a:r>
            <a:r>
              <a:rPr lang="en-US" sz="4000" b="1" dirty="0" err="1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Pendidikan</a:t>
            </a:r>
            <a:r>
              <a:rPr lang="en-US" sz="4000" b="1" dirty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Tinggi</a:t>
            </a:r>
            <a:r>
              <a:rPr lang="en-US" sz="4000" b="1" dirty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 </a:t>
            </a:r>
            <a:endParaRPr lang="en-US" sz="4000" b="1" dirty="0" smtClean="0">
              <a:solidFill>
                <a:srgbClr val="0000FF"/>
              </a:solidFill>
              <a:latin typeface="Arial Black" pitchFamily="34" charset="0"/>
              <a:cs typeface="Tahoma" pitchFamily="34" charset="0"/>
            </a:endParaRPr>
          </a:p>
          <a:p>
            <a:pPr marL="182563" indent="-176213" algn="just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Maiandra GD" pitchFamily="34" charset="0"/>
                <a:cs typeface="+mn-cs"/>
              </a:rPr>
              <a:t>		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Line Callout 1 7"/>
          <p:cNvSpPr/>
          <p:nvPr/>
        </p:nvSpPr>
        <p:spPr>
          <a:xfrm>
            <a:off x="3657600" y="1828800"/>
            <a:ext cx="5486400" cy="3124200"/>
          </a:xfrm>
          <a:prstGeom prst="borderCallout1">
            <a:avLst>
              <a:gd name="adj1" fmla="val 27663"/>
              <a:gd name="adj2" fmla="val -505"/>
              <a:gd name="adj3" fmla="val 93866"/>
              <a:gd name="adj4" fmla="val -21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1" y="2133600"/>
            <a:ext cx="5181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4386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1944"/>
            <a:ext cx="9144000" cy="4807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228600" y="1"/>
            <a:ext cx="5181600" cy="1524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Mercy of God</a:t>
            </a:r>
            <a:endParaRPr lang="en-US" sz="3600" kern="10" spc="0" dirty="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4724400"/>
            <a:ext cx="9144000" cy="213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3200" b="1" i="1" dirty="0" smtClean="0">
              <a:solidFill>
                <a:srgbClr val="0070C0"/>
              </a:solidFill>
              <a:latin typeface="Maiandra GD" panose="020E0502030308020204" pitchFamily="34" charset="0"/>
              <a:ea typeface="Kozuka Mincho Pro H" pitchFamily="18" charset="-128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dirty="0" smtClean="0">
                <a:solidFill>
                  <a:srgbClr val="0070C0"/>
                </a:solidFill>
                <a:latin typeface="Maiandra GD" panose="020E0502030308020204" pitchFamily="34" charset="0"/>
                <a:ea typeface="Kozuka Mincho Pro H" pitchFamily="18" charset="-128"/>
              </a:rPr>
              <a:t>SISTEM PENJAMINAN MUTU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dirty="0" smtClean="0">
                <a:solidFill>
                  <a:srgbClr val="0070C0"/>
                </a:solidFill>
                <a:latin typeface="Maiandra GD" panose="020E0502030308020204" pitchFamily="34" charset="0"/>
                <a:ea typeface="Kozuka Mincho Pro H" pitchFamily="18" charset="-128"/>
              </a:rPr>
              <a:t>UNIVERSITAS ISLAM INDONESIA </a:t>
            </a:r>
            <a:endParaRPr lang="en-US" sz="3200" b="1" dirty="0" smtClean="0">
              <a:solidFill>
                <a:srgbClr val="0070C0"/>
              </a:solidFill>
              <a:latin typeface="Lucida Calligraphy" panose="03010101010101010101" pitchFamily="66" charset="0"/>
              <a:ea typeface="Kozuka Mincho Pro H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192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33400" y="1905000"/>
            <a:ext cx="7924800" cy="2133600"/>
          </a:xfrm>
        </p:spPr>
        <p:txBody>
          <a:bodyPr>
            <a:normAutofit/>
          </a:bodyPr>
          <a:lstStyle/>
          <a:p>
            <a:pPr algn="ctr"/>
            <a:r>
              <a:rPr lang="en-US" b="0" dirty="0" smtClean="0">
                <a:solidFill>
                  <a:srgbClr val="0066FF"/>
                </a:solidFill>
                <a:latin typeface="Berlin Sans FB" pitchFamily="34" charset="0"/>
                <a:cs typeface="Tahoma" pitchFamily="34" charset="0"/>
              </a:rPr>
              <a:t>SISTEM PENJAMINAN MUTU UNIVERSITAS ISLAM INDONESIA </a:t>
            </a:r>
            <a:endParaRPr lang="en-US" dirty="0">
              <a:solidFill>
                <a:srgbClr val="0066FF"/>
              </a:solidFill>
              <a:latin typeface="Berlin Sans FB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52400"/>
            <a:ext cx="996827" cy="863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883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685800"/>
            <a:ext cx="8534400" cy="381000"/>
          </a:xfrm>
          <a:prstGeom prst="rect">
            <a:avLst/>
          </a:prstGeom>
        </p:spPr>
        <p:txBody>
          <a:bodyPr/>
          <a:lstStyle/>
          <a:p>
            <a:pPr marL="182563" indent="-176213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b="1" dirty="0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b="1" dirty="0" smtClean="0">
                <a:solidFill>
                  <a:srgbClr val="0066FF"/>
                </a:solidFill>
                <a:latin typeface="Arial Black" pitchFamily="34" charset="0"/>
                <a:cs typeface="Tahoma" pitchFamily="34" charset="0"/>
              </a:rPr>
              <a:t>SISTEM </a:t>
            </a:r>
            <a:r>
              <a:rPr lang="en-US" sz="2800" b="1" dirty="0">
                <a:solidFill>
                  <a:srgbClr val="0066FF"/>
                </a:solidFill>
                <a:latin typeface="Arial Black" pitchFamily="34" charset="0"/>
                <a:cs typeface="Tahoma" pitchFamily="34" charset="0"/>
              </a:rPr>
              <a:t>PENJAMINAN MUTU UII</a:t>
            </a:r>
          </a:p>
          <a:p>
            <a:pPr marL="182563" indent="-176213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endParaRPr lang="en-US" sz="1200" b="1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pPr marL="182563" indent="-176213" algn="just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endParaRPr lang="en-US" sz="28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182563" indent="-176213" algn="just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tabLst>
                <a:tab pos="1828800" algn="l"/>
              </a:tabLst>
              <a:defRPr/>
            </a:pPr>
            <a:endParaRPr lang="en-US" sz="28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182563" indent="-176213" algn="just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tabLst>
                <a:tab pos="1828800" algn="l"/>
              </a:tabLst>
              <a:defRPr/>
            </a:pPr>
            <a:endParaRPr lang="en-US" sz="28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182563" indent="-176213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                       </a:t>
            </a:r>
          </a:p>
        </p:txBody>
      </p:sp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19123" y="152400"/>
            <a:ext cx="924877" cy="89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219200"/>
            <a:ext cx="8898303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1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9729" y="-8389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Diagram 6"/>
          <p:cNvGraphicFramePr/>
          <p:nvPr>
            <p:extLst/>
          </p:nvPr>
        </p:nvGraphicFramePr>
        <p:xfrm>
          <a:off x="381000" y="990600"/>
          <a:ext cx="28194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09925" y="457200"/>
            <a:ext cx="51720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00400" y="3886200"/>
            <a:ext cx="5181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8"/>
          <p:cNvSpPr/>
          <p:nvPr/>
        </p:nvSpPr>
        <p:spPr>
          <a:xfrm>
            <a:off x="1524000" y="1066800"/>
            <a:ext cx="2133600" cy="1905000"/>
          </a:xfrm>
          <a:prstGeom prst="ellipse">
            <a:avLst/>
          </a:prstGeom>
          <a:noFill/>
          <a:ln w="5715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76600" y="4635788"/>
            <a:ext cx="3429000" cy="168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7"/>
          <p:cNvSpPr/>
          <p:nvPr/>
        </p:nvSpPr>
        <p:spPr>
          <a:xfrm>
            <a:off x="3048000" y="4419600"/>
            <a:ext cx="3810000" cy="2133600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229600" y="152400"/>
            <a:ext cx="924877" cy="89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549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57952" y="2362200"/>
            <a:ext cx="133003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33372" y="3538537"/>
            <a:ext cx="12287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30032" y="5638800"/>
            <a:ext cx="134587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88605" y="4770120"/>
            <a:ext cx="121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35365" y="360868"/>
            <a:ext cx="12573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30019" y="1615440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19123" y="152400"/>
            <a:ext cx="924877" cy="89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905000" y="457200"/>
            <a:ext cx="4495800" cy="8382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rgbClr val="00CCFF"/>
                </a:solidFill>
                <a:latin typeface="Berlin Sans FB" pitchFamily="34" charset="0"/>
              </a:rPr>
              <a:t>SCOPE OF IQAS</a:t>
            </a:r>
            <a:endParaRPr lang="en-US" dirty="0">
              <a:solidFill>
                <a:srgbClr val="FF33CC"/>
              </a:solidFill>
              <a:latin typeface="Berlin Sans FB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3" y="2209800"/>
            <a:ext cx="2361047" cy="33842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62200" y="1241778"/>
            <a:ext cx="487680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3964" y="228600"/>
            <a:ext cx="1330036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2514600"/>
            <a:ext cx="12287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1464" y="1600200"/>
            <a:ext cx="134587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98027" y="3677422"/>
            <a:ext cx="121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62700" y="304800"/>
            <a:ext cx="12573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0000" y="4538662"/>
            <a:ext cx="14287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2401" y="1524000"/>
            <a:ext cx="7543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5943600" cy="533400"/>
          </a:xfrm>
        </p:spPr>
        <p:txBody>
          <a:bodyPr>
            <a:noAutofit/>
          </a:bodyPr>
          <a:lstStyle/>
          <a:p>
            <a:pPr algn="ctr"/>
            <a:r>
              <a:rPr lang="en-US" sz="4400" b="0" dirty="0" smtClean="0">
                <a:solidFill>
                  <a:srgbClr val="FF33CC"/>
                </a:solidFill>
                <a:latin typeface="Berlin Sans FB" pitchFamily="34" charset="0"/>
              </a:rPr>
              <a:t>STANDAR UII</a:t>
            </a:r>
            <a:endParaRPr lang="en-US" sz="4400" b="0" dirty="0">
              <a:solidFill>
                <a:srgbClr val="FF33CC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51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Rectangle 1069"/>
          <p:cNvSpPr>
            <a:spLocks noChangeArrowheads="1"/>
          </p:cNvSpPr>
          <p:nvPr/>
        </p:nvSpPr>
        <p:spPr bwMode="auto">
          <a:xfrm>
            <a:off x="1676400" y="650557"/>
            <a:ext cx="60198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0070C0"/>
                </a:solidFill>
                <a:latin typeface="Maiandra GD" pitchFamily="34" charset="0"/>
                <a:cs typeface="Tahoma" pitchFamily="34" charset="0"/>
              </a:rPr>
              <a:t>POSISI BPM UII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aiandra GD" pitchFamily="34" charset="0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" y="1343025"/>
            <a:ext cx="9105900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19123" y="110455"/>
            <a:ext cx="924877" cy="89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620000" cy="4486584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endParaRPr lang="en-US" dirty="0" smtClean="0"/>
          </a:p>
          <a:p>
            <a:endParaRPr lang="en-US" dirty="0"/>
          </a:p>
        </p:txBody>
      </p:sp>
      <p:grpSp>
        <p:nvGrpSpPr>
          <p:cNvPr id="2" name="Group 7"/>
          <p:cNvGrpSpPr/>
          <p:nvPr/>
        </p:nvGrpSpPr>
        <p:grpSpPr>
          <a:xfrm>
            <a:off x="5791200" y="4648200"/>
            <a:ext cx="2133599" cy="762000"/>
            <a:chOff x="3962400" y="1803397"/>
            <a:chExt cx="2133599" cy="777240"/>
          </a:xfrm>
        </p:grpSpPr>
        <p:sp>
          <p:nvSpPr>
            <p:cNvPr id="9" name="Rectangle 8"/>
            <p:cNvSpPr/>
            <p:nvPr/>
          </p:nvSpPr>
          <p:spPr>
            <a:xfrm>
              <a:off x="3962400" y="1803397"/>
              <a:ext cx="2133599" cy="777240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3962400" y="1803397"/>
              <a:ext cx="2133599" cy="7772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100" kern="1200"/>
            </a:p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100" kern="1200"/>
            </a:p>
          </p:txBody>
        </p:sp>
      </p:grpSp>
      <p:pic>
        <p:nvPicPr>
          <p:cNvPr id="11" name="Picture 40" descr="Struktur BP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609600"/>
            <a:ext cx="8077200" cy="596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620000" cy="4486584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endParaRPr lang="en-US" dirty="0" smtClean="0"/>
          </a:p>
          <a:p>
            <a:endParaRPr lang="en-US" dirty="0"/>
          </a:p>
        </p:txBody>
      </p:sp>
      <p:grpSp>
        <p:nvGrpSpPr>
          <p:cNvPr id="2" name="Group 7"/>
          <p:cNvGrpSpPr/>
          <p:nvPr/>
        </p:nvGrpSpPr>
        <p:grpSpPr>
          <a:xfrm>
            <a:off x="5791200" y="4648200"/>
            <a:ext cx="2133599" cy="762000"/>
            <a:chOff x="3962400" y="1803397"/>
            <a:chExt cx="2133599" cy="777240"/>
          </a:xfrm>
        </p:grpSpPr>
        <p:sp>
          <p:nvSpPr>
            <p:cNvPr id="9" name="Rectangle 8"/>
            <p:cNvSpPr/>
            <p:nvPr/>
          </p:nvSpPr>
          <p:spPr>
            <a:xfrm>
              <a:off x="3962400" y="1803397"/>
              <a:ext cx="2133599" cy="777240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3962400" y="1803397"/>
              <a:ext cx="2133599" cy="7772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100" kern="1200"/>
            </a:p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100" kern="120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33648" y="1242591"/>
            <a:ext cx="7410351" cy="538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6200"/>
            <a:ext cx="3304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914823" y="392696"/>
            <a:ext cx="3048000" cy="533400"/>
          </a:xfrm>
        </p:spPr>
        <p:txBody>
          <a:bodyPr>
            <a:noAutofit/>
          </a:bodyPr>
          <a:lstStyle/>
          <a:p>
            <a:pPr algn="ctr"/>
            <a:r>
              <a:rPr lang="en-US" sz="4400" b="0" dirty="0" smtClean="0">
                <a:solidFill>
                  <a:srgbClr val="FF33CC"/>
                </a:solidFill>
                <a:latin typeface="+mn-lt"/>
                <a:cs typeface="Times New Roman" panose="02020603050405020304" pitchFamily="18" charset="0"/>
              </a:rPr>
              <a:t>2 MEI 2016</a:t>
            </a:r>
            <a:endParaRPr lang="en-US" sz="4400" b="0" dirty="0">
              <a:solidFill>
                <a:srgbClr val="FF33CC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19123" y="110455"/>
            <a:ext cx="924877" cy="89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556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620000" cy="4486584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endParaRPr lang="en-US" dirty="0" smtClean="0"/>
          </a:p>
          <a:p>
            <a:endParaRPr lang="en-US" dirty="0"/>
          </a:p>
        </p:txBody>
      </p:sp>
      <p:grpSp>
        <p:nvGrpSpPr>
          <p:cNvPr id="2" name="Group 7"/>
          <p:cNvGrpSpPr/>
          <p:nvPr/>
        </p:nvGrpSpPr>
        <p:grpSpPr>
          <a:xfrm>
            <a:off x="5791200" y="4648200"/>
            <a:ext cx="2133599" cy="762000"/>
            <a:chOff x="3962400" y="1803397"/>
            <a:chExt cx="2133599" cy="777240"/>
          </a:xfrm>
        </p:grpSpPr>
        <p:sp>
          <p:nvSpPr>
            <p:cNvPr id="9" name="Rectangle 8"/>
            <p:cNvSpPr/>
            <p:nvPr/>
          </p:nvSpPr>
          <p:spPr>
            <a:xfrm>
              <a:off x="3962400" y="1803397"/>
              <a:ext cx="2133599" cy="777240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3962400" y="1803397"/>
              <a:ext cx="2133599" cy="7772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100" kern="1200"/>
            </a:p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100" kern="1200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28800"/>
            <a:ext cx="8164286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Oval 10"/>
          <p:cNvSpPr/>
          <p:nvPr/>
        </p:nvSpPr>
        <p:spPr>
          <a:xfrm>
            <a:off x="228600" y="1714500"/>
            <a:ext cx="4267200" cy="1857375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24400" y="1752600"/>
            <a:ext cx="2057400" cy="19812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L-Shape 12"/>
          <p:cNvSpPr/>
          <p:nvPr/>
        </p:nvSpPr>
        <p:spPr>
          <a:xfrm rot="16200000">
            <a:off x="3619500" y="723899"/>
            <a:ext cx="3962402" cy="6324599"/>
          </a:xfrm>
          <a:prstGeom prst="corner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61950" y="3886200"/>
            <a:ext cx="2076450" cy="190500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Dodecagon 14"/>
          <p:cNvSpPr/>
          <p:nvPr/>
        </p:nvSpPr>
        <p:spPr>
          <a:xfrm>
            <a:off x="2057400" y="1447800"/>
            <a:ext cx="762000" cy="609600"/>
          </a:xfrm>
          <a:prstGeom prst="dodecagon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33600" y="14478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P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19" name="Dodecagon 18"/>
          <p:cNvSpPr/>
          <p:nvPr/>
        </p:nvSpPr>
        <p:spPr>
          <a:xfrm>
            <a:off x="5410200" y="1447800"/>
            <a:ext cx="762000" cy="609600"/>
          </a:xfrm>
          <a:prstGeom prst="dodecagon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decagon 19"/>
          <p:cNvSpPr/>
          <p:nvPr/>
        </p:nvSpPr>
        <p:spPr>
          <a:xfrm>
            <a:off x="5791200" y="5638800"/>
            <a:ext cx="762000" cy="609600"/>
          </a:xfrm>
          <a:prstGeom prst="do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decagon 20"/>
          <p:cNvSpPr/>
          <p:nvPr/>
        </p:nvSpPr>
        <p:spPr>
          <a:xfrm>
            <a:off x="990600" y="5486400"/>
            <a:ext cx="762000" cy="609600"/>
          </a:xfrm>
          <a:prstGeom prst="dodecagon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86400" y="14478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</a:rPr>
              <a:t>P</a:t>
            </a:r>
            <a:endParaRPr lang="en-US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67400" y="56388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E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66800" y="54864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3399"/>
                </a:solidFill>
              </a:rPr>
              <a:t>P</a:t>
            </a:r>
            <a:endParaRPr lang="en-US" sz="3600" b="1" dirty="0">
              <a:solidFill>
                <a:srgbClr val="FF3399"/>
              </a:solidFill>
            </a:endParaRPr>
          </a:p>
        </p:txBody>
      </p:sp>
      <p:sp>
        <p:nvSpPr>
          <p:cNvPr id="26" name="Dodecagon 25"/>
          <p:cNvSpPr/>
          <p:nvPr/>
        </p:nvSpPr>
        <p:spPr>
          <a:xfrm>
            <a:off x="3200400" y="5562600"/>
            <a:ext cx="762000" cy="609600"/>
          </a:xfrm>
          <a:prstGeom prst="dodec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276600" y="5602069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P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5" name="Picture 2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19123" y="152400"/>
            <a:ext cx="924877" cy="89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1069"/>
          <p:cNvSpPr>
            <a:spLocks noChangeArrowheads="1"/>
          </p:cNvSpPr>
          <p:nvPr/>
        </p:nvSpPr>
        <p:spPr bwMode="auto">
          <a:xfrm>
            <a:off x="381000" y="712113"/>
            <a:ext cx="861853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Arial Black" pitchFamily="34" charset="0"/>
                <a:cs typeface="Tahoma" pitchFamily="34" charset="0"/>
              </a:rPr>
              <a:t>SIKLUS IMPLEMENTASI SPM</a:t>
            </a:r>
            <a:endParaRPr 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6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620000" cy="4486584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endParaRPr lang="en-US" dirty="0" smtClean="0"/>
          </a:p>
          <a:p>
            <a:endParaRPr lang="en-US" dirty="0"/>
          </a:p>
        </p:txBody>
      </p:sp>
      <p:grpSp>
        <p:nvGrpSpPr>
          <p:cNvPr id="2" name="Group 7"/>
          <p:cNvGrpSpPr/>
          <p:nvPr/>
        </p:nvGrpSpPr>
        <p:grpSpPr>
          <a:xfrm>
            <a:off x="5791200" y="4648200"/>
            <a:ext cx="2133599" cy="762000"/>
            <a:chOff x="3962400" y="1803397"/>
            <a:chExt cx="2133599" cy="777240"/>
          </a:xfrm>
        </p:grpSpPr>
        <p:sp>
          <p:nvSpPr>
            <p:cNvPr id="9" name="Rectangle 8"/>
            <p:cNvSpPr/>
            <p:nvPr/>
          </p:nvSpPr>
          <p:spPr>
            <a:xfrm>
              <a:off x="3962400" y="1803397"/>
              <a:ext cx="2133599" cy="777240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3962400" y="1803397"/>
              <a:ext cx="2133599" cy="7772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100" kern="1200"/>
            </a:p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100" kern="1200"/>
            </a:p>
          </p:txBody>
        </p:sp>
      </p:grpSp>
      <p:pic>
        <p:nvPicPr>
          <p:cNvPr id="7" name="Picture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371600"/>
            <a:ext cx="7696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69"/>
          <p:cNvSpPr>
            <a:spLocks noChangeArrowheads="1"/>
          </p:cNvSpPr>
          <p:nvPr/>
        </p:nvSpPr>
        <p:spPr bwMode="auto">
          <a:xfrm>
            <a:off x="381000" y="712113"/>
            <a:ext cx="861853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0070C0"/>
                </a:solidFill>
                <a:latin typeface="Arial Black" pitchFamily="34" charset="0"/>
                <a:cs typeface="Tahoma" pitchFamily="34" charset="0"/>
              </a:rPr>
              <a:t>MODEL SPM UII </a:t>
            </a:r>
            <a:endParaRPr 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12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7848600" cy="4114800"/>
          </a:xfrm>
        </p:spPr>
        <p:txBody>
          <a:bodyPr>
            <a:normAutofit/>
          </a:bodyPr>
          <a:lstStyle/>
          <a:p>
            <a:pPr algn="ctr"/>
            <a:r>
              <a:rPr lang="en-US" b="0" dirty="0" err="1" smtClean="0">
                <a:solidFill>
                  <a:srgbClr val="FF66CC"/>
                </a:solidFill>
                <a:latin typeface="Berlin Sans FB" pitchFamily="34" charset="0"/>
                <a:cs typeface="Tahoma" pitchFamily="34" charset="0"/>
              </a:rPr>
              <a:t>Sekilas</a:t>
            </a:r>
            <a:r>
              <a:rPr lang="en-US" b="0" dirty="0" smtClean="0">
                <a:solidFill>
                  <a:srgbClr val="FF66CC"/>
                </a:solidFill>
                <a:latin typeface="Berlin Sans FB" pitchFamily="34" charset="0"/>
                <a:cs typeface="Tahoma" pitchFamily="34" charset="0"/>
              </a:rPr>
              <a:t> </a:t>
            </a:r>
            <a:r>
              <a:rPr lang="en-US" b="0" dirty="0" err="1" smtClean="0">
                <a:solidFill>
                  <a:srgbClr val="FF66CC"/>
                </a:solidFill>
                <a:latin typeface="Berlin Sans FB" pitchFamily="34" charset="0"/>
                <a:cs typeface="Tahoma" pitchFamily="34" charset="0"/>
              </a:rPr>
              <a:t>Tentang</a:t>
            </a:r>
            <a:r>
              <a:rPr lang="en-US" b="0" dirty="0" smtClean="0">
                <a:solidFill>
                  <a:srgbClr val="FF66CC"/>
                </a:solidFill>
                <a:latin typeface="Berlin Sans FB" pitchFamily="34" charset="0"/>
                <a:cs typeface="Tahoma" pitchFamily="34" charset="0"/>
              </a:rPr>
              <a:t> </a:t>
            </a:r>
            <a:br>
              <a:rPr lang="en-US" b="0" dirty="0" smtClean="0">
                <a:solidFill>
                  <a:srgbClr val="FF66CC"/>
                </a:solidFill>
                <a:latin typeface="Berlin Sans FB" pitchFamily="34" charset="0"/>
                <a:cs typeface="Tahoma" pitchFamily="34" charset="0"/>
              </a:rPr>
            </a:br>
            <a:r>
              <a:rPr lang="en-US" b="0" dirty="0" err="1" smtClean="0">
                <a:solidFill>
                  <a:srgbClr val="FF66CC"/>
                </a:solidFill>
                <a:latin typeface="Berlin Sans FB" pitchFamily="34" charset="0"/>
                <a:cs typeface="Tahoma" pitchFamily="34" charset="0"/>
              </a:rPr>
              <a:t>Universitas</a:t>
            </a:r>
            <a:r>
              <a:rPr lang="en-US" b="0" dirty="0" smtClean="0">
                <a:solidFill>
                  <a:srgbClr val="FF66CC"/>
                </a:solidFill>
                <a:latin typeface="Berlin Sans FB" pitchFamily="34" charset="0"/>
                <a:cs typeface="Tahoma" pitchFamily="34" charset="0"/>
              </a:rPr>
              <a:t> Islam Indonesia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19123" y="152400"/>
            <a:ext cx="924877" cy="89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257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2031" y="1066800"/>
            <a:ext cx="696096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Diagram 4"/>
          <p:cNvGraphicFramePr/>
          <p:nvPr/>
        </p:nvGraphicFramePr>
        <p:xfrm>
          <a:off x="609600" y="1295400"/>
          <a:ext cx="990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ctangle 1069"/>
          <p:cNvSpPr>
            <a:spLocks noChangeArrowheads="1"/>
          </p:cNvSpPr>
          <p:nvPr/>
        </p:nvSpPr>
        <p:spPr bwMode="auto">
          <a:xfrm>
            <a:off x="1066800" y="635913"/>
            <a:ext cx="7848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Hirarki</a:t>
            </a:r>
            <a:r>
              <a:rPr lang="en-US" sz="2800" b="1" dirty="0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Dokumen</a:t>
            </a:r>
            <a:r>
              <a:rPr lang="en-US" sz="2800" b="1" dirty="0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 UII</a:t>
            </a:r>
            <a:endParaRPr lang="en-US" sz="2800" b="1" dirty="0" smtClean="0">
              <a:solidFill>
                <a:srgbClr val="FF0000"/>
              </a:solidFill>
              <a:latin typeface="Arial Black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02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16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5344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5715000" y="1752600"/>
            <a:ext cx="304800" cy="457200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715000" y="1017662"/>
            <a:ext cx="304800" cy="430138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334000" y="831319"/>
            <a:ext cx="304800" cy="45581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818" y="2590800"/>
            <a:ext cx="3048000" cy="3953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0777" y="4032793"/>
            <a:ext cx="1037359" cy="19619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79664" y="5763922"/>
            <a:ext cx="184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26 – 27 </a:t>
            </a:r>
            <a:r>
              <a:rPr lang="en-US" sz="1200" b="1" dirty="0" err="1" smtClean="0">
                <a:solidFill>
                  <a:srgbClr val="FF0000"/>
                </a:solidFill>
              </a:rPr>
              <a:t>Maret</a:t>
            </a:r>
            <a:r>
              <a:rPr lang="en-US" sz="1200" b="1" dirty="0" smtClean="0">
                <a:solidFill>
                  <a:srgbClr val="FF0000"/>
                </a:solidFill>
              </a:rPr>
              <a:t> 2018 di </a:t>
            </a:r>
            <a:r>
              <a:rPr lang="en-US" sz="1200" b="1" dirty="0" err="1" smtClean="0">
                <a:solidFill>
                  <a:srgbClr val="FF0000"/>
                </a:solidFill>
              </a:rPr>
              <a:t>Mahidol</a:t>
            </a:r>
            <a:r>
              <a:rPr lang="en-US" sz="1200" b="1" dirty="0" smtClean="0">
                <a:solidFill>
                  <a:srgbClr val="FF0000"/>
                </a:solidFill>
              </a:rPr>
              <a:t> University 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7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228600"/>
            <a:ext cx="4648200" cy="632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069"/>
          <p:cNvSpPr>
            <a:spLocks noChangeArrowheads="1"/>
          </p:cNvSpPr>
          <p:nvPr/>
        </p:nvSpPr>
        <p:spPr bwMode="auto">
          <a:xfrm>
            <a:off x="228600" y="914400"/>
            <a:ext cx="3886200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en-US" sz="2000" b="1" dirty="0" err="1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Peraturan</a:t>
            </a:r>
            <a:r>
              <a:rPr lang="en-US" sz="2000" b="1" dirty="0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Rektor</a:t>
            </a:r>
            <a:r>
              <a:rPr lang="en-US" sz="2000" b="1" dirty="0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Nomor</a:t>
            </a:r>
            <a:r>
              <a:rPr lang="en-US" sz="2000" b="1" dirty="0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: </a:t>
            </a:r>
          </a:p>
          <a:p>
            <a:pPr algn="r">
              <a:defRPr/>
            </a:pPr>
            <a:r>
              <a:rPr lang="en-US" sz="2000" b="1" dirty="0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14/PR/ </a:t>
            </a:r>
            <a:r>
              <a:rPr lang="en-US" sz="2000" b="1" dirty="0" err="1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Rek</a:t>
            </a:r>
            <a:r>
              <a:rPr lang="en-US" sz="2000" b="1" dirty="0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/BPM/X/2016</a:t>
            </a:r>
          </a:p>
          <a:p>
            <a:pPr algn="r">
              <a:defRPr/>
            </a:pPr>
            <a:endParaRPr lang="en-US" sz="2000" b="1" dirty="0" smtClean="0">
              <a:solidFill>
                <a:srgbClr val="0000FF"/>
              </a:solidFill>
              <a:latin typeface="Arial Black" pitchFamily="34" charset="0"/>
              <a:cs typeface="Tahoma" pitchFamily="34" charset="0"/>
            </a:endParaRPr>
          </a:p>
          <a:p>
            <a:pPr algn="r">
              <a:defRPr/>
            </a:pPr>
            <a:r>
              <a:rPr lang="en-US" sz="2000" b="1" dirty="0" err="1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Tentang</a:t>
            </a:r>
            <a:r>
              <a:rPr lang="en-US" sz="2000" b="1" dirty="0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 </a:t>
            </a:r>
          </a:p>
          <a:p>
            <a:pPr algn="r">
              <a:defRPr/>
            </a:pPr>
            <a:r>
              <a:rPr lang="en-US" sz="2000" b="1" dirty="0" err="1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Metode</a:t>
            </a:r>
            <a:r>
              <a:rPr lang="en-US" sz="2000" b="1" dirty="0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Pengukuran</a:t>
            </a:r>
            <a:r>
              <a:rPr lang="en-US" sz="2000" b="1" dirty="0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Sasaran</a:t>
            </a:r>
            <a:r>
              <a:rPr lang="en-US" sz="2000" b="1" dirty="0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Mutu</a:t>
            </a:r>
            <a:r>
              <a:rPr lang="en-US" sz="2000" b="1" dirty="0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 </a:t>
            </a:r>
          </a:p>
          <a:p>
            <a:pPr algn="r">
              <a:defRPr/>
            </a:pPr>
            <a:r>
              <a:rPr lang="en-US" sz="2000" b="1" dirty="0" err="1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Standar</a:t>
            </a:r>
            <a:r>
              <a:rPr lang="en-US" sz="2000" b="1" dirty="0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 UII </a:t>
            </a:r>
          </a:p>
          <a:p>
            <a:pPr algn="r">
              <a:defRPr/>
            </a:pPr>
            <a:r>
              <a:rPr lang="en-US" sz="2000" b="1" dirty="0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“MERCY OF GOD”</a:t>
            </a:r>
          </a:p>
          <a:p>
            <a:pPr algn="r">
              <a:defRPr/>
            </a:pPr>
            <a:endParaRPr lang="en-US" sz="2000" b="1" dirty="0" smtClean="0">
              <a:solidFill>
                <a:srgbClr val="0000FF"/>
              </a:solidFill>
              <a:latin typeface="Arial Black" pitchFamily="34" charset="0"/>
              <a:cs typeface="Tahoma" pitchFamily="34" charset="0"/>
            </a:endParaRPr>
          </a:p>
          <a:p>
            <a:pPr algn="r">
              <a:defRPr/>
            </a:pPr>
            <a:r>
              <a:rPr lang="en-US" sz="2000" b="1" dirty="0" smtClean="0">
                <a:solidFill>
                  <a:srgbClr val="00CCFF"/>
                </a:solidFill>
                <a:latin typeface="Arial Black" pitchFamily="34" charset="0"/>
                <a:cs typeface="Tahoma" pitchFamily="34" charset="0"/>
              </a:rPr>
              <a:t>ISBN:  978–602–6215–13–0</a:t>
            </a:r>
          </a:p>
          <a:p>
            <a:pPr algn="r">
              <a:defRPr/>
            </a:pPr>
            <a:endParaRPr lang="en-US" sz="2000" b="1" dirty="0" smtClean="0">
              <a:solidFill>
                <a:srgbClr val="FF0000"/>
              </a:solidFill>
              <a:latin typeface="Arial Black" pitchFamily="34" charset="0"/>
              <a:cs typeface="Tahoma" pitchFamily="34" charset="0"/>
            </a:endParaRPr>
          </a:p>
          <a:p>
            <a:pPr algn="r">
              <a:defRPr/>
            </a:pPr>
            <a:r>
              <a:rPr lang="en-US" sz="2000" b="1" dirty="0" err="1" smtClean="0">
                <a:solidFill>
                  <a:srgbClr val="FF33CC"/>
                </a:solidFill>
                <a:latin typeface="Arial Black" pitchFamily="34" charset="0"/>
                <a:cs typeface="Tahoma" pitchFamily="34" charset="0"/>
              </a:rPr>
              <a:t>Hak</a:t>
            </a:r>
            <a:r>
              <a:rPr lang="en-US" sz="2000" b="1" dirty="0" smtClean="0">
                <a:solidFill>
                  <a:srgbClr val="FF33CC"/>
                </a:solidFill>
                <a:latin typeface="Arial Black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srgbClr val="FF33CC"/>
                </a:solidFill>
                <a:latin typeface="Arial Black" pitchFamily="34" charset="0"/>
                <a:cs typeface="Tahoma" pitchFamily="34" charset="0"/>
              </a:rPr>
              <a:t>cipta</a:t>
            </a:r>
            <a:r>
              <a:rPr lang="en-US" sz="2000" b="1" dirty="0" smtClean="0">
                <a:solidFill>
                  <a:srgbClr val="FF33CC"/>
                </a:solidFill>
                <a:latin typeface="Arial Black" pitchFamily="34" charset="0"/>
                <a:cs typeface="Tahoma" pitchFamily="34" charset="0"/>
              </a:rPr>
              <a:t>:</a:t>
            </a:r>
          </a:p>
          <a:p>
            <a:pPr algn="r">
              <a:defRPr/>
            </a:pPr>
            <a:r>
              <a:rPr lang="en-US" sz="1600" b="1" dirty="0" smtClean="0">
                <a:solidFill>
                  <a:srgbClr val="FF33CC"/>
                </a:solidFill>
                <a:latin typeface="Arial Black" pitchFamily="34" charset="0"/>
                <a:cs typeface="Tahoma" pitchFamily="34" charset="0"/>
              </a:rPr>
              <a:t>UNIVERSITAS ISLAM INDONESIA </a:t>
            </a:r>
          </a:p>
          <a:p>
            <a:pPr algn="r">
              <a:defRPr/>
            </a:pPr>
            <a:endParaRPr lang="en-US" sz="2000" b="1" dirty="0" smtClean="0">
              <a:solidFill>
                <a:srgbClr val="FF33CC"/>
              </a:solidFill>
              <a:latin typeface="Arial Black" pitchFamily="34" charset="0"/>
              <a:cs typeface="Tahoma" pitchFamily="34" charset="0"/>
            </a:endParaRPr>
          </a:p>
          <a:p>
            <a:pPr algn="r">
              <a:defRPr/>
            </a:pPr>
            <a:r>
              <a:rPr lang="en-US" sz="2000" b="1" dirty="0" smtClean="0">
                <a:solidFill>
                  <a:srgbClr val="FF33CC"/>
                </a:solidFill>
                <a:latin typeface="Arial Black" pitchFamily="34" charset="0"/>
                <a:cs typeface="Tahoma" pitchFamily="34" charset="0"/>
              </a:rPr>
              <a:t>TIDAK DIPERDAGANGKAN </a:t>
            </a:r>
          </a:p>
        </p:txBody>
      </p:sp>
    </p:spTree>
    <p:extLst>
      <p:ext uri="{BB962C8B-B14F-4D97-AF65-F5344CB8AC3E}">
        <p14:creationId xmlns:p14="http://schemas.microsoft.com/office/powerpoint/2010/main" val="351951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620000" cy="4486584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endParaRPr lang="en-US" dirty="0" smtClean="0"/>
          </a:p>
          <a:p>
            <a:endParaRPr lang="en-US" dirty="0"/>
          </a:p>
        </p:txBody>
      </p:sp>
      <p:grpSp>
        <p:nvGrpSpPr>
          <p:cNvPr id="2" name="Group 7"/>
          <p:cNvGrpSpPr/>
          <p:nvPr/>
        </p:nvGrpSpPr>
        <p:grpSpPr>
          <a:xfrm>
            <a:off x="5791200" y="4648200"/>
            <a:ext cx="2133599" cy="762000"/>
            <a:chOff x="3962400" y="1803397"/>
            <a:chExt cx="2133599" cy="777240"/>
          </a:xfrm>
        </p:grpSpPr>
        <p:sp>
          <p:nvSpPr>
            <p:cNvPr id="9" name="Rectangle 8"/>
            <p:cNvSpPr/>
            <p:nvPr/>
          </p:nvSpPr>
          <p:spPr>
            <a:xfrm>
              <a:off x="3962400" y="1803397"/>
              <a:ext cx="2133599" cy="777240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3962400" y="1803397"/>
              <a:ext cx="2133599" cy="7772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100" kern="1200"/>
            </a:p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100" kern="1200"/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2607" y="976312"/>
            <a:ext cx="6960793" cy="511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3489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4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8160"/>
            <a:ext cx="7239000" cy="70104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Impact of Learning Process</a:t>
            </a:r>
            <a:endParaRPr lang="en-US" sz="2800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1143000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spcBef>
                <a:spcPts val="0"/>
              </a:spcBef>
              <a:spcAft>
                <a:spcPts val="200"/>
              </a:spcAft>
            </a:pPr>
            <a:r>
              <a:rPr lang="en-AU" sz="2000" i="1" dirty="0" smtClean="0"/>
              <a:t>There are 98 of 657 classes (14.9%) already had impact from learning process. 80.6% from 98 classes is described as follow:</a:t>
            </a:r>
            <a:endParaRPr lang="en-US" sz="2000" i="1" dirty="0" smtClean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50886"/>
            <a:ext cx="7651805" cy="454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5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4267200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00B0F0"/>
                </a:solidFill>
                <a:latin typeface="Berlin Sans FB" pitchFamily="34" charset="0"/>
              </a:rPr>
              <a:t>STANDAR UII</a:t>
            </a:r>
            <a:endParaRPr lang="en-US" sz="2400" dirty="0">
              <a:solidFill>
                <a:srgbClr val="00B0F0"/>
              </a:solidFill>
              <a:latin typeface="Berlin Sans FB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219200"/>
            <a:ext cx="4495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715" y="2438400"/>
            <a:ext cx="251428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37508" y="2438400"/>
            <a:ext cx="1330292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ight Arrow 12"/>
          <p:cNvSpPr/>
          <p:nvPr/>
        </p:nvSpPr>
        <p:spPr>
          <a:xfrm>
            <a:off x="7133739" y="27432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7239000" y="53340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9800" y="233680"/>
            <a:ext cx="2193318" cy="220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19123" y="110455"/>
            <a:ext cx="924877" cy="89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336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-8389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2400" y="685800"/>
            <a:ext cx="8839200" cy="861774"/>
          </a:xfrm>
          <a:prstGeom prst="rect">
            <a:avLst/>
          </a:prstGeom>
          <a:solidFill>
            <a:srgbClr val="0066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REPUTASI  &amp; </a:t>
            </a:r>
            <a:r>
              <a:rPr lang="id-ID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PERINGKAT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AKREDITASI</a:t>
            </a:r>
          </a:p>
          <a:p>
            <a:pPr algn="ctr"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(International QA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ataupun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Permenristekdikti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No. 32  </a:t>
            </a:r>
            <a:r>
              <a:rPr 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2016 per 19 Mei 2016)</a:t>
            </a:r>
            <a:endParaRPr lang="id-ID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200400" y="2667000"/>
            <a:ext cx="914400" cy="2743200"/>
          </a:xfrm>
          <a:prstGeom prst="rightArrow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80164"/>
            <a:ext cx="3200400" cy="393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1828800"/>
            <a:ext cx="49021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6331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-79250" y="152400"/>
            <a:ext cx="3355850" cy="769441"/>
          </a:xfrm>
          <a:prstGeom prst="rect">
            <a:avLst/>
          </a:prstGeom>
          <a:solidFill>
            <a:srgbClr val="0066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LUARAN - 1</a:t>
            </a:r>
            <a:r>
              <a:rPr lang="en-US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978" y="955428"/>
            <a:ext cx="2369314" cy="214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18" y="3048000"/>
            <a:ext cx="2585067" cy="19355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0" y="1266416"/>
            <a:ext cx="3039773" cy="2467384"/>
          </a:xfrm>
          <a:prstGeom prst="rect">
            <a:avLst/>
          </a:prstGeom>
        </p:spPr>
      </p:pic>
      <p:pic>
        <p:nvPicPr>
          <p:cNvPr id="15" name="Picture 2" descr="Image result for akreditasi internasional uii lingkungan"/>
          <p:cNvPicPr>
            <a:picLocks noChangeAspect="1" noChangeArrowheads="1"/>
          </p:cNvPicPr>
          <p:nvPr/>
        </p:nvPicPr>
        <p:blipFill>
          <a:blip r:embed="rId6"/>
          <a:srcRect l="23377" r="22586"/>
          <a:stretch>
            <a:fillRect/>
          </a:stretch>
        </p:blipFill>
        <p:spPr bwMode="auto">
          <a:xfrm rot="272039">
            <a:off x="446647" y="4996689"/>
            <a:ext cx="1604555" cy="1724388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336405" y="281104"/>
            <a:ext cx="3292995" cy="861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object 2"/>
          <p:cNvSpPr/>
          <p:nvPr/>
        </p:nvSpPr>
        <p:spPr>
          <a:xfrm rot="595853">
            <a:off x="2693697" y="3907825"/>
            <a:ext cx="2083561" cy="25658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9704" y="3096241"/>
            <a:ext cx="2540121" cy="35378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840300">
            <a:off x="6088964" y="885871"/>
            <a:ext cx="2625097" cy="194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2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-79250" y="152400"/>
            <a:ext cx="3355850" cy="769441"/>
          </a:xfrm>
          <a:prstGeom prst="rect">
            <a:avLst/>
          </a:prstGeom>
          <a:solidFill>
            <a:srgbClr val="0066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LUARAN – 2 </a:t>
            </a:r>
            <a:r>
              <a:rPr lang="en-US" sz="4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978" y="955428"/>
            <a:ext cx="2369314" cy="214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sertifikat Penjamu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647" y="2362200"/>
            <a:ext cx="2303953" cy="1397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20" y="3050960"/>
            <a:ext cx="2426531" cy="1677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712" y="4876800"/>
            <a:ext cx="2442933" cy="1676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1793" y="4549729"/>
            <a:ext cx="2873425" cy="1893390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336405" y="381228"/>
            <a:ext cx="3292995" cy="861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6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17594"/>
            <a:ext cx="2286000" cy="1516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2959" y="1790218"/>
            <a:ext cx="1870483" cy="25784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5401" y="1303069"/>
            <a:ext cx="1975445" cy="2843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940374">
            <a:off x="5907074" y="4280286"/>
            <a:ext cx="3018599" cy="200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3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620000" cy="4486584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endParaRPr lang="en-US" dirty="0" smtClean="0"/>
          </a:p>
          <a:p>
            <a:endParaRPr lang="en-US" dirty="0"/>
          </a:p>
        </p:txBody>
      </p:sp>
      <p:grpSp>
        <p:nvGrpSpPr>
          <p:cNvPr id="2" name="Group 7"/>
          <p:cNvGrpSpPr/>
          <p:nvPr/>
        </p:nvGrpSpPr>
        <p:grpSpPr>
          <a:xfrm>
            <a:off x="5791200" y="4648200"/>
            <a:ext cx="2133599" cy="762000"/>
            <a:chOff x="3962400" y="1803397"/>
            <a:chExt cx="2133599" cy="777240"/>
          </a:xfrm>
        </p:grpSpPr>
        <p:sp>
          <p:nvSpPr>
            <p:cNvPr id="9" name="Rectangle 8"/>
            <p:cNvSpPr/>
            <p:nvPr/>
          </p:nvSpPr>
          <p:spPr>
            <a:xfrm>
              <a:off x="3962400" y="1803397"/>
              <a:ext cx="2133599" cy="777240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3962400" y="1803397"/>
              <a:ext cx="2133599" cy="7772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100" kern="1200"/>
            </a:p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100" kern="1200"/>
            </a:p>
          </p:txBody>
        </p:sp>
      </p:grpSp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304800" y="1428750"/>
            <a:ext cx="8305800" cy="39052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Terima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  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Kasih</a:t>
            </a:r>
            <a:endParaRPr lang="en-US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685800"/>
            <a:ext cx="8534400" cy="381000"/>
          </a:xfrm>
          <a:prstGeom prst="rect">
            <a:avLst/>
          </a:prstGeom>
        </p:spPr>
        <p:txBody>
          <a:bodyPr/>
          <a:lstStyle/>
          <a:p>
            <a:pPr marL="182563" indent="-176213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0066FF"/>
                </a:solidFill>
                <a:cs typeface="Tahoma" pitchFamily="34" charset="0"/>
              </a:rPr>
              <a:t>PERGURUAN TINGGI NASIONAL TERTUA</a:t>
            </a:r>
            <a:endParaRPr lang="en-US" sz="2800" b="1" dirty="0">
              <a:solidFill>
                <a:srgbClr val="0066FF"/>
              </a:solidFill>
              <a:cs typeface="Tahoma" pitchFamily="34" charset="0"/>
            </a:endParaRPr>
          </a:p>
          <a:p>
            <a:pPr marL="182563" indent="-176213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endParaRPr lang="en-US" sz="1200" b="1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pPr marL="182563" indent="-176213" algn="just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endParaRPr lang="en-US" sz="28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182563" indent="-176213" algn="just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tabLst>
                <a:tab pos="1828800" algn="l"/>
              </a:tabLst>
              <a:defRPr/>
            </a:pPr>
            <a:endParaRPr lang="en-US" sz="28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182563" indent="-176213" algn="just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tabLst>
                <a:tab pos="1828800" algn="l"/>
              </a:tabLst>
              <a:defRPr/>
            </a:pPr>
            <a:endParaRPr lang="en-US" sz="2800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182563" indent="-176213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                       </a:t>
            </a:r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152400" y="3429000"/>
            <a:ext cx="8915400" cy="3124200"/>
            <a:chOff x="-1" y="3270658"/>
            <a:chExt cx="9583145" cy="3474688"/>
          </a:xfrm>
        </p:grpSpPr>
        <p:pic>
          <p:nvPicPr>
            <p:cNvPr id="8" name="Picture 3" descr="D:\PROJECT\MARCOMM\K.H. Mas Mansoer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3882590"/>
              <a:ext cx="2009775" cy="226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 descr="Pendiri UII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3270658"/>
              <a:ext cx="8179496" cy="347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609600" y="1198562"/>
            <a:ext cx="7827963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</a:pPr>
            <a:r>
              <a:rPr lang="en-US" alt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Universitas</a:t>
            </a: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Islam Indonesia (UII)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didirikan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pada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8 </a:t>
            </a:r>
            <a:r>
              <a:rPr lang="en-US" alt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Juli</a:t>
            </a: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1945/27 Rajab 1364 H 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 Jakarta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dengan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nama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Sekolah</a:t>
            </a: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Tinggi</a:t>
            </a: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Islam (STI)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</a:t>
            </a: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dan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merupakan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perguruan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tinggi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nasional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swasta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tertua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di Indonesia.</a:t>
            </a:r>
          </a:p>
          <a:p>
            <a:pPr algn="ctr">
              <a:spcBef>
                <a:spcPts val="1200"/>
              </a:spcBef>
            </a:pP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UII </a:t>
            </a:r>
            <a:r>
              <a:rPr lang="en-US" alt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didirikan</a:t>
            </a: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oleh</a:t>
            </a: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para </a:t>
            </a:r>
            <a:r>
              <a:rPr lang="en-US" alt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tokoh</a:t>
            </a: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bangsa</a:t>
            </a: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Moh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Hatta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Moh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Natsir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Wahid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Hasyim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Mas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Mansyur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Abdulkahar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Mudzakkir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dll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.),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sebagai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sebuah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sekolah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tinggi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dengan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landasan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nilai</a:t>
            </a:r>
            <a:r>
              <a:rPr lang="en-US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dasar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perpaduan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antara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nilai</a:t>
            </a:r>
            <a:r>
              <a:rPr lang="en-US" sz="16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1" dirty="0" err="1">
                <a:solidFill>
                  <a:srgbClr val="00B0F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pengabdian</a:t>
            </a:r>
            <a:r>
              <a:rPr lang="en-US" sz="16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(</a:t>
            </a:r>
            <a:r>
              <a:rPr lang="en-US" sz="1600" b="1" i="1" dirty="0" err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ibadah</a:t>
            </a:r>
            <a:r>
              <a:rPr lang="en-US" sz="16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r>
              <a:rPr lang="en-US" sz="1600" b="1" i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dan</a:t>
            </a:r>
            <a:r>
              <a:rPr lang="en-US" sz="16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nilai</a:t>
            </a:r>
            <a:r>
              <a:rPr lang="en-US" sz="16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b="1" dirty="0" err="1">
                <a:solidFill>
                  <a:srgbClr val="00B0F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keunggulan</a:t>
            </a:r>
            <a:r>
              <a:rPr lang="en-US" sz="16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(</a:t>
            </a:r>
            <a:r>
              <a:rPr lang="en-US" sz="1600" b="1" i="1" dirty="0" err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ekselensi</a:t>
            </a:r>
            <a:r>
              <a:rPr lang="en-US" sz="16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), </a:t>
            </a:r>
            <a:r>
              <a:rPr lang="en-US" sz="1600" dirty="0" err="1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dengan</a:t>
            </a:r>
            <a:r>
              <a:rPr lang="en-US" sz="16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komitmen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UII 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menjadi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rahmatan</a:t>
            </a:r>
            <a:r>
              <a:rPr lang="en-US" alt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lil</a:t>
            </a:r>
            <a:r>
              <a:rPr lang="en-US" alt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‘</a:t>
            </a:r>
            <a:r>
              <a:rPr lang="en-US" alt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alamiin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556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4876800"/>
            <a:ext cx="9144000" cy="19812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2000" b="1" dirty="0" smtClean="0">
                <a:solidFill>
                  <a:srgbClr val="0070C0"/>
                </a:solidFill>
                <a:latin typeface="Maiandra GD" pitchFamily="34" charset="0"/>
              </a:rPr>
              <a:t>BADAN PENJAMINAN MUTU </a:t>
            </a:r>
          </a:p>
          <a:p>
            <a:pPr algn="ctr">
              <a:buNone/>
            </a:pPr>
            <a:r>
              <a:rPr lang="en-US" sz="2000" b="1" dirty="0" smtClean="0">
                <a:solidFill>
                  <a:srgbClr val="0070C0"/>
                </a:solidFill>
                <a:latin typeface="Maiandra GD" pitchFamily="34" charset="0"/>
              </a:rPr>
              <a:t>UNIVERSITAS ISLAM INDONESIA</a:t>
            </a:r>
          </a:p>
          <a:p>
            <a:pPr algn="ctr">
              <a:buNone/>
            </a:pPr>
            <a:r>
              <a:rPr lang="en-US" sz="2000" b="1" dirty="0" err="1" smtClean="0">
                <a:latin typeface="Maiandra GD" pitchFamily="34" charset="0"/>
              </a:rPr>
              <a:t>Gedung</a:t>
            </a:r>
            <a:r>
              <a:rPr lang="en-US" sz="2000" b="1" dirty="0" smtClean="0">
                <a:latin typeface="Maiandra GD" pitchFamily="34" charset="0"/>
              </a:rPr>
              <a:t> GPBH </a:t>
            </a:r>
            <a:r>
              <a:rPr lang="en-US" sz="2000" b="1" dirty="0" err="1" smtClean="0">
                <a:latin typeface="Maiandra GD" pitchFamily="34" charset="0"/>
              </a:rPr>
              <a:t>Prabuningrat</a:t>
            </a:r>
            <a:r>
              <a:rPr lang="en-US" sz="2000" b="1" dirty="0" smtClean="0">
                <a:latin typeface="Maiandra GD" pitchFamily="34" charset="0"/>
              </a:rPr>
              <a:t> </a:t>
            </a:r>
            <a:r>
              <a:rPr lang="en-US" sz="2000" b="1" dirty="0" err="1" smtClean="0">
                <a:latin typeface="Maiandra GD" pitchFamily="34" charset="0"/>
              </a:rPr>
              <a:t>Lantai</a:t>
            </a:r>
            <a:r>
              <a:rPr lang="en-US" sz="2000" b="1" dirty="0" smtClean="0">
                <a:latin typeface="Maiandra GD" pitchFamily="34" charset="0"/>
              </a:rPr>
              <a:t> 3, </a:t>
            </a:r>
            <a:r>
              <a:rPr lang="en-US" sz="2000" b="1" dirty="0" err="1" smtClean="0">
                <a:latin typeface="Maiandra GD" pitchFamily="34" charset="0"/>
              </a:rPr>
              <a:t>Kampus</a:t>
            </a:r>
            <a:r>
              <a:rPr lang="en-US" sz="2000" b="1" dirty="0" smtClean="0">
                <a:latin typeface="Maiandra GD" pitchFamily="34" charset="0"/>
              </a:rPr>
              <a:t> </a:t>
            </a:r>
            <a:r>
              <a:rPr lang="en-US" sz="2000" b="1" dirty="0" err="1" smtClean="0">
                <a:latin typeface="Maiandra GD" pitchFamily="34" charset="0"/>
              </a:rPr>
              <a:t>Terpadu</a:t>
            </a:r>
            <a:r>
              <a:rPr lang="en-US" sz="2000" b="1" dirty="0" smtClean="0">
                <a:latin typeface="Maiandra GD" pitchFamily="34" charset="0"/>
              </a:rPr>
              <a:t> UII</a:t>
            </a:r>
          </a:p>
          <a:p>
            <a:pPr algn="ctr">
              <a:buNone/>
            </a:pPr>
            <a:r>
              <a:rPr lang="en-US" sz="2000" b="1" dirty="0" smtClean="0">
                <a:latin typeface="Maiandra GD" pitchFamily="34" charset="0"/>
              </a:rPr>
              <a:t>Jl. </a:t>
            </a:r>
            <a:r>
              <a:rPr lang="en-US" sz="2000" b="1" dirty="0" err="1" smtClean="0">
                <a:latin typeface="Maiandra GD" pitchFamily="34" charset="0"/>
              </a:rPr>
              <a:t>Kaliurang</a:t>
            </a:r>
            <a:r>
              <a:rPr lang="en-US" sz="2000" b="1" dirty="0" smtClean="0">
                <a:latin typeface="Maiandra GD" pitchFamily="34" charset="0"/>
              </a:rPr>
              <a:t> Km 14.5 Yogyakarta, </a:t>
            </a:r>
            <a:r>
              <a:rPr lang="en-US" sz="2000" b="1" dirty="0" err="1" smtClean="0">
                <a:latin typeface="Maiandra GD" pitchFamily="34" charset="0"/>
              </a:rPr>
              <a:t>Telp</a:t>
            </a:r>
            <a:r>
              <a:rPr lang="en-US" sz="2000" b="1" dirty="0" smtClean="0">
                <a:latin typeface="Maiandra GD" pitchFamily="34" charset="0"/>
              </a:rPr>
              <a:t>. (0274) 898444  Ext. 1313</a:t>
            </a:r>
          </a:p>
          <a:p>
            <a:pPr algn="ctr">
              <a:buNone/>
            </a:pPr>
            <a:r>
              <a:rPr lang="en-US" sz="2000" b="1" dirty="0" smtClean="0">
                <a:latin typeface="Maiandra GD" pitchFamily="34" charset="0"/>
                <a:hlinkClick r:id="rId3"/>
              </a:rPr>
              <a:t>www.bpm.uii.ac.id</a:t>
            </a:r>
            <a:r>
              <a:rPr lang="en-US" sz="2000" b="1" dirty="0" smtClean="0">
                <a:latin typeface="Maiandra GD" pitchFamily="34" charset="0"/>
              </a:rPr>
              <a:t>  email: </a:t>
            </a:r>
            <a:r>
              <a:rPr lang="en-US" sz="2000" b="1" dirty="0" smtClean="0">
                <a:latin typeface="Maiandra GD" pitchFamily="34" charset="0"/>
                <a:hlinkClick r:id="rId4"/>
              </a:rPr>
              <a:t>bpm@uii.ac.id</a:t>
            </a:r>
            <a:r>
              <a:rPr lang="en-US" sz="2000" b="1" dirty="0" smtClean="0">
                <a:latin typeface="Maiandra GD" pitchFamily="34" charset="0"/>
              </a:rPr>
              <a:t> </a:t>
            </a:r>
          </a:p>
          <a:p>
            <a:pPr algn="ctr">
              <a:buNone/>
            </a:pPr>
            <a:r>
              <a:rPr lang="en-US" sz="2000" b="1" dirty="0" smtClean="0">
                <a:latin typeface="Maiandra GD" pitchFamily="34" charset="0"/>
              </a:rPr>
              <a:t> </a:t>
            </a:r>
          </a:p>
          <a:p>
            <a:pPr algn="ctr">
              <a:buNone/>
            </a:pPr>
            <a:endParaRPr lang="en-US" sz="2000" b="1" dirty="0" smtClean="0">
              <a:latin typeface="Maiandra GD" pitchFamily="34" charset="0"/>
            </a:endParaRPr>
          </a:p>
          <a:p>
            <a:pPr algn="ctr">
              <a:buNone/>
            </a:pPr>
            <a:endParaRPr lang="en-US" sz="2000" b="1" dirty="0" smtClean="0">
              <a:latin typeface="Maiandra GD" pitchFamily="34" charset="0"/>
            </a:endParaRPr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5181600" cy="1524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rtl="0"/>
            <a:r>
              <a:rPr lang="en-US" sz="3600" kern="10" spc="0" dirty="0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Mercy of God</a:t>
            </a:r>
            <a:endParaRPr lang="en-US" sz="3600" kern="10" spc="0" dirty="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3334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001000" cy="5334000"/>
          </a:xfrm>
        </p:spPr>
        <p:txBody>
          <a:bodyPr>
            <a:no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2000" b="1" dirty="0" err="1" smtClean="0">
                <a:latin typeface="Maiandra GD" pitchFamily="34" charset="0"/>
              </a:rPr>
              <a:t>Kariyam</a:t>
            </a:r>
            <a:r>
              <a:rPr lang="en-US" sz="2000" b="1" dirty="0" smtClean="0">
                <a:latin typeface="Maiandra GD" pitchFamily="34" charset="0"/>
              </a:rPr>
              <a:t>, </a:t>
            </a:r>
            <a:r>
              <a:rPr lang="en-US" sz="2000" dirty="0" err="1" smtClean="0">
                <a:latin typeface="Maiandra GD" pitchFamily="34" charset="0"/>
              </a:rPr>
              <a:t>lahir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di</a:t>
            </a:r>
            <a:r>
              <a:rPr lang="en-US" sz="2000" dirty="0" smtClean="0">
                <a:latin typeface="Maiandra GD" pitchFamily="34" charset="0"/>
              </a:rPr>
              <a:t> Kota </a:t>
            </a:r>
            <a:r>
              <a:rPr lang="en-US" sz="2000" dirty="0" err="1" smtClean="0">
                <a:latin typeface="Maiandra GD" pitchFamily="34" charset="0"/>
              </a:rPr>
              <a:t>Blitar</a:t>
            </a:r>
            <a:r>
              <a:rPr lang="en-US" sz="2000" dirty="0" smtClean="0">
                <a:latin typeface="Maiandra GD" pitchFamily="34" charset="0"/>
              </a:rPr>
              <a:t>, </a:t>
            </a:r>
            <a:r>
              <a:rPr lang="en-US" sz="2000" dirty="0" err="1" smtClean="0">
                <a:latin typeface="Maiandra GD" pitchFamily="34" charset="0"/>
              </a:rPr>
              <a:t>Jawa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Timur</a:t>
            </a:r>
            <a:r>
              <a:rPr lang="en-US" sz="2000" dirty="0" smtClean="0">
                <a:latin typeface="Maiandra GD" pitchFamily="34" charset="0"/>
              </a:rPr>
              <a:t>, </a:t>
            </a:r>
            <a:r>
              <a:rPr lang="en-US" sz="2000" dirty="0" err="1" smtClean="0">
                <a:latin typeface="Maiandra GD" pitchFamily="34" charset="0"/>
              </a:rPr>
              <a:t>pada</a:t>
            </a:r>
            <a:r>
              <a:rPr lang="en-US" sz="2000" dirty="0" smtClean="0">
                <a:latin typeface="Maiandra GD" pitchFamily="34" charset="0"/>
              </a:rPr>
              <a:t> 22 </a:t>
            </a:r>
            <a:r>
              <a:rPr lang="en-US" sz="2000" dirty="0" err="1" smtClean="0">
                <a:latin typeface="Maiandra GD" pitchFamily="34" charset="0"/>
              </a:rPr>
              <a:t>Februari</a:t>
            </a:r>
            <a:r>
              <a:rPr lang="en-US" sz="2000" dirty="0" smtClean="0">
                <a:latin typeface="Maiandra GD" pitchFamily="34" charset="0"/>
              </a:rPr>
              <a:t> 1971. </a:t>
            </a:r>
            <a:r>
              <a:rPr lang="en-US" sz="2000" dirty="0" err="1" smtClean="0">
                <a:latin typeface="Maiandra GD" pitchFamily="34" charset="0"/>
              </a:rPr>
              <a:t>Menyelesaikan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Sarjana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Statistika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di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Institut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Teknologi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Sepuluh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Nopember</a:t>
            </a:r>
            <a:r>
              <a:rPr lang="en-US" sz="2000" dirty="0" smtClean="0">
                <a:latin typeface="Maiandra GD" pitchFamily="34" charset="0"/>
              </a:rPr>
              <a:t> (ITS), Surabaya </a:t>
            </a:r>
            <a:r>
              <a:rPr lang="en-US" sz="2000" dirty="0" err="1" smtClean="0">
                <a:latin typeface="Maiandra GD" pitchFamily="34" charset="0"/>
              </a:rPr>
              <a:t>pada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tahun</a:t>
            </a:r>
            <a:r>
              <a:rPr lang="en-US" sz="2000" dirty="0" smtClean="0">
                <a:latin typeface="Maiandra GD" pitchFamily="34" charset="0"/>
              </a:rPr>
              <a:t> 1995, </a:t>
            </a:r>
            <a:r>
              <a:rPr lang="en-US" sz="2000" dirty="0" err="1" smtClean="0">
                <a:latin typeface="Maiandra GD" pitchFamily="34" charset="0"/>
              </a:rPr>
              <a:t>dan</a:t>
            </a:r>
            <a:r>
              <a:rPr lang="en-US" sz="2000" dirty="0" smtClean="0">
                <a:latin typeface="Maiandra GD" pitchFamily="34" charset="0"/>
              </a:rPr>
              <a:t> Magister </a:t>
            </a:r>
            <a:r>
              <a:rPr lang="en-US" sz="2000" dirty="0" err="1" smtClean="0">
                <a:latin typeface="Maiandra GD" pitchFamily="34" charset="0"/>
              </a:rPr>
              <a:t>Matematika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Konsentrasi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Statistika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di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Universitas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Gadjah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Mada</a:t>
            </a:r>
            <a:r>
              <a:rPr lang="en-US" sz="2000" dirty="0" smtClean="0">
                <a:latin typeface="Maiandra GD" pitchFamily="34" charset="0"/>
              </a:rPr>
              <a:t> (UGM), Yogyakarta </a:t>
            </a:r>
            <a:r>
              <a:rPr lang="en-US" sz="2000" dirty="0" err="1" smtClean="0">
                <a:latin typeface="Maiandra GD" pitchFamily="34" charset="0"/>
              </a:rPr>
              <a:t>pada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tahun</a:t>
            </a:r>
            <a:r>
              <a:rPr lang="en-US" sz="2000" dirty="0" smtClean="0">
                <a:latin typeface="Maiandra GD" pitchFamily="34" charset="0"/>
              </a:rPr>
              <a:t> 2003.  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en-US" sz="2000" dirty="0" err="1" smtClean="0">
                <a:latin typeface="Maiandra GD" pitchFamily="34" charset="0"/>
              </a:rPr>
              <a:t>Ibu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dari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dua</a:t>
            </a:r>
            <a:r>
              <a:rPr lang="en-US" sz="2000" dirty="0" smtClean="0">
                <a:latin typeface="Maiandra GD" pitchFamily="34" charset="0"/>
              </a:rPr>
              <a:t> orang </a:t>
            </a:r>
            <a:r>
              <a:rPr lang="en-US" sz="2000" dirty="0" err="1" smtClean="0">
                <a:latin typeface="Maiandra GD" pitchFamily="34" charset="0"/>
              </a:rPr>
              <a:t>putri</a:t>
            </a:r>
            <a:r>
              <a:rPr lang="en-US" sz="2000" dirty="0" smtClean="0">
                <a:latin typeface="Maiandra GD" pitchFamily="34" charset="0"/>
              </a:rPr>
              <a:t>, Zahra </a:t>
            </a:r>
            <a:r>
              <a:rPr lang="en-US" sz="2000" dirty="0" err="1" smtClean="0">
                <a:latin typeface="Maiandra GD" pitchFamily="34" charset="0"/>
              </a:rPr>
              <a:t>dan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Filla</a:t>
            </a:r>
            <a:r>
              <a:rPr lang="en-US" sz="2000" dirty="0" smtClean="0">
                <a:latin typeface="Maiandra GD" pitchFamily="34" charset="0"/>
              </a:rPr>
              <a:t>, </a:t>
            </a:r>
            <a:r>
              <a:rPr lang="en-US" sz="2000" dirty="0" err="1" smtClean="0">
                <a:latin typeface="Maiandra GD" pitchFamily="34" charset="0"/>
              </a:rPr>
              <a:t>bekerja</a:t>
            </a:r>
            <a:r>
              <a:rPr lang="en-US" sz="2000" dirty="0" smtClean="0">
                <a:latin typeface="Maiandra GD" pitchFamily="34" charset="0"/>
              </a:rPr>
              <a:t> di </a:t>
            </a:r>
            <a:r>
              <a:rPr lang="en-US" sz="2000" dirty="0" err="1" smtClean="0">
                <a:latin typeface="Maiandra GD" pitchFamily="34" charset="0"/>
              </a:rPr>
              <a:t>Jurusan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Statistika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Universitas</a:t>
            </a:r>
            <a:r>
              <a:rPr lang="en-US" sz="2000" dirty="0" smtClean="0">
                <a:latin typeface="Maiandra GD" pitchFamily="34" charset="0"/>
              </a:rPr>
              <a:t> Islam Indonesia Yogyakarta, </a:t>
            </a:r>
            <a:r>
              <a:rPr lang="en-US" sz="2000" dirty="0" err="1" smtClean="0">
                <a:latin typeface="Maiandra GD" pitchFamily="34" charset="0"/>
              </a:rPr>
              <a:t>sejak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tahun</a:t>
            </a:r>
            <a:r>
              <a:rPr lang="en-US" sz="2000" dirty="0" smtClean="0">
                <a:latin typeface="Maiandra GD" pitchFamily="34" charset="0"/>
              </a:rPr>
              <a:t> 1996, </a:t>
            </a:r>
            <a:r>
              <a:rPr lang="en-US" sz="2000" dirty="0" err="1" smtClean="0">
                <a:latin typeface="Maiandra GD" pitchFamily="34" charset="0"/>
              </a:rPr>
              <a:t>dengan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jabatan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Lektor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Kepala</a:t>
            </a:r>
            <a:r>
              <a:rPr lang="en-US" sz="2000" dirty="0" smtClean="0">
                <a:latin typeface="Maiandra GD" pitchFamily="34" charset="0"/>
              </a:rPr>
              <a:t>.  </a:t>
            </a:r>
            <a:r>
              <a:rPr lang="en-US" sz="2000" dirty="0" err="1" smtClean="0">
                <a:latin typeface="Maiandra GD" pitchFamily="34" charset="0"/>
              </a:rPr>
              <a:t>Mengajar</a:t>
            </a:r>
            <a:r>
              <a:rPr lang="en-US" sz="2000" dirty="0" smtClean="0">
                <a:latin typeface="Maiandra GD" pitchFamily="34" charset="0"/>
              </a:rPr>
              <a:t> Mata </a:t>
            </a:r>
            <a:r>
              <a:rPr lang="en-US" sz="2000" dirty="0" err="1" smtClean="0">
                <a:latin typeface="Maiandra GD" pitchFamily="34" charset="0"/>
              </a:rPr>
              <a:t>Kuliah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Statistika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Multivariat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Terapan</a:t>
            </a:r>
            <a:r>
              <a:rPr lang="en-US" sz="2000" dirty="0" smtClean="0">
                <a:latin typeface="Maiandra GD" pitchFamily="34" charset="0"/>
              </a:rPr>
              <a:t>, </a:t>
            </a:r>
            <a:r>
              <a:rPr lang="en-US" sz="2000" dirty="0" err="1" smtClean="0">
                <a:latin typeface="Maiandra GD" pitchFamily="34" charset="0"/>
              </a:rPr>
              <a:t>Metode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Statistika</a:t>
            </a:r>
            <a:r>
              <a:rPr lang="en-US" sz="2000" dirty="0" smtClean="0">
                <a:latin typeface="Maiandra GD" pitchFamily="34" charset="0"/>
              </a:rPr>
              <a:t>, </a:t>
            </a:r>
            <a:r>
              <a:rPr lang="en-US" sz="2000" dirty="0" err="1" smtClean="0">
                <a:latin typeface="Maiandra GD" pitchFamily="34" charset="0"/>
              </a:rPr>
              <a:t>Statistika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Matematika</a:t>
            </a:r>
            <a:r>
              <a:rPr lang="en-US" sz="2000" dirty="0" smtClean="0">
                <a:latin typeface="Maiandra GD" pitchFamily="34" charset="0"/>
              </a:rPr>
              <a:t>, </a:t>
            </a:r>
            <a:r>
              <a:rPr lang="en-US" sz="2000" dirty="0" err="1" smtClean="0">
                <a:latin typeface="Maiandra GD" pitchFamily="34" charset="0"/>
              </a:rPr>
              <a:t>serta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mengajar</a:t>
            </a:r>
            <a:r>
              <a:rPr lang="en-US" sz="2000" dirty="0" smtClean="0">
                <a:latin typeface="Maiandra GD" pitchFamily="34" charset="0"/>
              </a:rPr>
              <a:t> MK </a:t>
            </a:r>
            <a:r>
              <a:rPr lang="en-US" sz="2000" dirty="0" err="1" smtClean="0">
                <a:latin typeface="Maiandra GD" pitchFamily="34" charset="0"/>
              </a:rPr>
              <a:t>Statistika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Medis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di</a:t>
            </a:r>
            <a:r>
              <a:rPr lang="en-US" sz="2000" dirty="0" smtClean="0">
                <a:latin typeface="Maiandra GD" pitchFamily="34" charset="0"/>
              </a:rPr>
              <a:t> Program Magister </a:t>
            </a:r>
            <a:r>
              <a:rPr lang="en-US" sz="2000" dirty="0" err="1" smtClean="0">
                <a:latin typeface="Maiandra GD" pitchFamily="34" charset="0"/>
              </a:rPr>
              <a:t>Informatika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konsentrasi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Informatika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Medis</a:t>
            </a:r>
            <a:r>
              <a:rPr lang="en-US" sz="2000" dirty="0" smtClean="0">
                <a:latin typeface="Maiandra GD" pitchFamily="34" charset="0"/>
              </a:rPr>
              <a:t>.  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en-US" sz="2000" dirty="0" err="1" smtClean="0">
                <a:latin typeface="Maiandra GD" pitchFamily="34" charset="0"/>
              </a:rPr>
              <a:t>Beberapa</a:t>
            </a:r>
            <a:r>
              <a:rPr lang="en-US" sz="2000" dirty="0" smtClean="0">
                <a:latin typeface="Maiandra GD" pitchFamily="34" charset="0"/>
              </a:rPr>
              <a:t> kali </a:t>
            </a:r>
            <a:r>
              <a:rPr lang="en-US" sz="2000" dirty="0" err="1" smtClean="0">
                <a:latin typeface="Maiandra GD" pitchFamily="34" charset="0"/>
              </a:rPr>
              <a:t>sebagai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Tenaga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Ahli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Statistika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dalam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penelitian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terapan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di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Kementerian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Perhubungan</a:t>
            </a:r>
            <a:r>
              <a:rPr lang="en-US" sz="2000" dirty="0" smtClean="0">
                <a:latin typeface="Maiandra GD" pitchFamily="34" charset="0"/>
              </a:rPr>
              <a:t>, </a:t>
            </a:r>
            <a:r>
              <a:rPr lang="en-US" sz="2000" dirty="0" err="1" smtClean="0">
                <a:latin typeface="Maiandra GD" pitchFamily="34" charset="0"/>
              </a:rPr>
              <a:t>Dirjen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Perhubungan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Darat</a:t>
            </a:r>
            <a:r>
              <a:rPr lang="en-US" sz="2000" dirty="0" smtClean="0">
                <a:latin typeface="Maiandra GD" pitchFamily="34" charset="0"/>
              </a:rPr>
              <a:t>, </a:t>
            </a:r>
            <a:r>
              <a:rPr lang="en-US" sz="2000" dirty="0" err="1" smtClean="0">
                <a:latin typeface="Maiandra GD" pitchFamily="34" charset="0"/>
              </a:rPr>
              <a:t>Dirjen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Perhubungan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Laut</a:t>
            </a:r>
            <a:r>
              <a:rPr lang="en-US" sz="2000" dirty="0" smtClean="0">
                <a:latin typeface="Maiandra GD" pitchFamily="34" charset="0"/>
              </a:rPr>
              <a:t>, &amp; PT. KAI.  </a:t>
            </a:r>
            <a:r>
              <a:rPr lang="en-US" sz="2000" dirty="0" err="1" smtClean="0">
                <a:latin typeface="Maiandra GD" pitchFamily="34" charset="0"/>
              </a:rPr>
              <a:t>Sebagai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Tenaga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Ahli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Statistika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proses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Rehabilitasi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dan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Rekonstruksi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Pasca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Gempabumi</a:t>
            </a:r>
            <a:r>
              <a:rPr lang="en-US" sz="2000" dirty="0" smtClean="0">
                <a:latin typeface="Maiandra GD" pitchFamily="34" charset="0"/>
              </a:rPr>
              <a:t> DIY–</a:t>
            </a:r>
            <a:r>
              <a:rPr lang="en-US" sz="2000" dirty="0" err="1" smtClean="0">
                <a:latin typeface="Maiandra GD" pitchFamily="34" charset="0"/>
              </a:rPr>
              <a:t>Jateng</a:t>
            </a:r>
            <a:r>
              <a:rPr lang="en-US" sz="2000" dirty="0" smtClean="0">
                <a:latin typeface="Maiandra GD" pitchFamily="34" charset="0"/>
              </a:rPr>
              <a:t>.  </a:t>
            </a:r>
          </a:p>
          <a:p>
            <a:pPr algn="ctr">
              <a:buNone/>
            </a:pPr>
            <a:endParaRPr lang="en-US" sz="2000" b="1" dirty="0" smtClean="0">
              <a:latin typeface="Maiandra GD" pitchFamily="34" charset="0"/>
            </a:endParaRPr>
          </a:p>
          <a:p>
            <a:pPr algn="ctr">
              <a:buNone/>
            </a:pPr>
            <a:endParaRPr lang="en-US" sz="2000" b="1" dirty="0" smtClean="0">
              <a:latin typeface="Maiandra GD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62175" y="152400"/>
            <a:ext cx="50768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</a:pPr>
            <a:r>
              <a:rPr lang="en-US" b="1" dirty="0">
                <a:latin typeface="Tahoma" pitchFamily="34" charset="0"/>
                <a:cs typeface="Tahoma" pitchFamily="34" charset="0"/>
              </a:rPr>
              <a:t> </a:t>
            </a:r>
          </a:p>
          <a:p>
            <a:pPr marL="182563" indent="-176213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</a:pPr>
            <a:r>
              <a:rPr lang="en-US" sz="4000" dirty="0" err="1" smtClean="0">
                <a:solidFill>
                  <a:srgbClr val="FF33CC"/>
                </a:solidFill>
                <a:latin typeface="Berlin Sans FB" pitchFamily="34" charset="0"/>
                <a:cs typeface="Tahoma" pitchFamily="34" charset="0"/>
              </a:rPr>
              <a:t>Biodata</a:t>
            </a:r>
            <a:r>
              <a:rPr lang="en-US" sz="4000" dirty="0" smtClean="0">
                <a:solidFill>
                  <a:srgbClr val="FF33CC"/>
                </a:solidFill>
                <a:latin typeface="Berlin Sans FB" pitchFamily="34" charset="0"/>
                <a:cs typeface="Tahoma" pitchFamily="34" charset="0"/>
              </a:rPr>
              <a:t> </a:t>
            </a:r>
            <a:endParaRPr lang="en-US" sz="4000" dirty="0">
              <a:solidFill>
                <a:srgbClr val="FF33CC"/>
              </a:solidFill>
              <a:latin typeface="Berlin Sans FB" pitchFamily="34" charset="0"/>
              <a:cs typeface="Times New Roman" pitchFamily="18" charset="0"/>
            </a:endParaRP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</a:pPr>
            <a:r>
              <a:rPr lang="en-US" sz="28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</a:pPr>
            <a:endParaRPr lang="en-US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</a:pPr>
            <a:endParaRPr lang="en-US" sz="28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</a:pPr>
            <a:r>
              <a:rPr lang="en-US" sz="28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                       </a:t>
            </a:r>
          </a:p>
        </p:txBody>
      </p:sp>
      <p:pic>
        <p:nvPicPr>
          <p:cNvPr id="7" name="Picture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19123" y="152400"/>
            <a:ext cx="924877" cy="89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421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799" y="838200"/>
            <a:ext cx="7914323" cy="5715000"/>
          </a:xfrm>
        </p:spPr>
        <p:txBody>
          <a:bodyPr>
            <a:no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2000" dirty="0" err="1" smtClean="0">
                <a:latin typeface="Maiandra GD" pitchFamily="34" charset="0"/>
              </a:rPr>
              <a:t>Pernah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mengemban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amanah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sebagai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Pembantu</a:t>
            </a:r>
            <a:r>
              <a:rPr lang="en-US" sz="2000" dirty="0" smtClean="0">
                <a:latin typeface="Maiandra GD" pitchFamily="34" charset="0"/>
              </a:rPr>
              <a:t> Program </a:t>
            </a:r>
            <a:r>
              <a:rPr lang="en-US" sz="2000" dirty="0" err="1" smtClean="0">
                <a:latin typeface="Maiandra GD" pitchFamily="34" charset="0"/>
              </a:rPr>
              <a:t>Statistika</a:t>
            </a:r>
            <a:r>
              <a:rPr lang="en-US" sz="2000" dirty="0" smtClean="0">
                <a:latin typeface="Maiandra GD" pitchFamily="34" charset="0"/>
              </a:rPr>
              <a:t> (1996–1998), </a:t>
            </a:r>
            <a:r>
              <a:rPr lang="en-US" sz="2000" dirty="0" err="1" smtClean="0">
                <a:latin typeface="Maiandra GD" pitchFamily="34" charset="0"/>
              </a:rPr>
              <a:t>Sekretaris</a:t>
            </a:r>
            <a:r>
              <a:rPr lang="en-US" sz="2000" dirty="0" smtClean="0">
                <a:latin typeface="Maiandra GD" pitchFamily="34" charset="0"/>
              </a:rPr>
              <a:t> Prodi </a:t>
            </a:r>
            <a:r>
              <a:rPr lang="en-US" sz="2000" dirty="0" err="1" smtClean="0">
                <a:latin typeface="Maiandra GD" pitchFamily="34" charset="0"/>
              </a:rPr>
              <a:t>Statistika</a:t>
            </a:r>
            <a:r>
              <a:rPr lang="en-US" sz="2000" dirty="0" smtClean="0">
                <a:latin typeface="Maiandra GD" pitchFamily="34" charset="0"/>
              </a:rPr>
              <a:t> (2003–2005), </a:t>
            </a:r>
            <a:r>
              <a:rPr lang="en-US" sz="2000" dirty="0" err="1" smtClean="0">
                <a:latin typeface="Maiandra GD" pitchFamily="34" charset="0"/>
              </a:rPr>
              <a:t>Kepala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Laboratorium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Statistika</a:t>
            </a:r>
            <a:r>
              <a:rPr lang="en-US" sz="2000" dirty="0" smtClean="0">
                <a:latin typeface="Maiandra GD" pitchFamily="34" charset="0"/>
              </a:rPr>
              <a:t> (2003–2006), </a:t>
            </a:r>
            <a:r>
              <a:rPr lang="en-US" sz="2000" dirty="0" err="1" smtClean="0">
                <a:latin typeface="Maiandra GD" pitchFamily="34" charset="0"/>
              </a:rPr>
              <a:t>Kepala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Bidang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Pengukuran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dan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Statistika</a:t>
            </a:r>
            <a:r>
              <a:rPr lang="en-US" sz="2000" dirty="0" smtClean="0">
                <a:latin typeface="Maiandra GD" pitchFamily="34" charset="0"/>
              </a:rPr>
              <a:t> BPM (2004–2006), </a:t>
            </a:r>
            <a:r>
              <a:rPr lang="en-US" sz="2000" dirty="0" err="1" smtClean="0">
                <a:latin typeface="Maiandra GD" pitchFamily="34" charset="0"/>
              </a:rPr>
              <a:t>Ketua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Jurusan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Statistika</a:t>
            </a:r>
            <a:r>
              <a:rPr lang="en-US" sz="2000" dirty="0" smtClean="0">
                <a:latin typeface="Maiandra GD" pitchFamily="34" charset="0"/>
              </a:rPr>
              <a:t> UII (2006–2010 &amp; 2010–2014)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en-US" sz="2000" dirty="0" err="1" smtClean="0">
                <a:latin typeface="Maiandra GD" pitchFamily="34" charset="0"/>
              </a:rPr>
              <a:t>Pernah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mengemban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amanah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sebagai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Koordinator</a:t>
            </a:r>
            <a:r>
              <a:rPr lang="en-US" sz="2000" dirty="0" smtClean="0">
                <a:latin typeface="Maiandra GD" pitchFamily="34" charset="0"/>
              </a:rPr>
              <a:t> Program </a:t>
            </a:r>
            <a:r>
              <a:rPr lang="en-US" sz="2000" dirty="0" err="1" smtClean="0">
                <a:latin typeface="Maiandra GD" pitchFamily="34" charset="0"/>
              </a:rPr>
              <a:t>Hibah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Kompetisi</a:t>
            </a:r>
            <a:r>
              <a:rPr lang="en-US" sz="2000" dirty="0" smtClean="0">
                <a:latin typeface="Maiandra GD" pitchFamily="34" charset="0"/>
              </a:rPr>
              <a:t> (PHK) TPSDP ISS BPM (2006–2008) &amp; </a:t>
            </a:r>
            <a:r>
              <a:rPr lang="en-US" sz="2000" dirty="0" err="1" smtClean="0">
                <a:latin typeface="Maiandra GD" pitchFamily="34" charset="0"/>
              </a:rPr>
              <a:t>Koordinator</a:t>
            </a:r>
            <a:r>
              <a:rPr lang="en-US" sz="2000" dirty="0" smtClean="0">
                <a:latin typeface="Maiandra GD" pitchFamily="34" charset="0"/>
              </a:rPr>
              <a:t> Program PHKI </a:t>
            </a:r>
            <a:r>
              <a:rPr lang="en-US" sz="2000" dirty="0" err="1" smtClean="0">
                <a:latin typeface="Maiandra GD" pitchFamily="34" charset="0"/>
              </a:rPr>
              <a:t>untuk</a:t>
            </a:r>
            <a:r>
              <a:rPr lang="en-US" sz="2000" dirty="0" smtClean="0">
                <a:latin typeface="Maiandra GD" pitchFamily="34" charset="0"/>
              </a:rPr>
              <a:t> Prodi </a:t>
            </a:r>
            <a:r>
              <a:rPr lang="en-US" sz="2000" dirty="0" err="1" smtClean="0">
                <a:latin typeface="Maiandra GD" pitchFamily="34" charset="0"/>
              </a:rPr>
              <a:t>Statistika</a:t>
            </a:r>
            <a:r>
              <a:rPr lang="en-US" sz="2000" dirty="0" smtClean="0">
                <a:latin typeface="Maiandra GD" pitchFamily="34" charset="0"/>
              </a:rPr>
              <a:t> (2006–2008 &amp; 2008–2010) 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en-US" sz="2000" dirty="0" err="1">
                <a:latin typeface="Maiandra GD" pitchFamily="34" charset="0"/>
              </a:rPr>
              <a:t>Ketua</a:t>
            </a:r>
            <a:r>
              <a:rPr lang="en-US" sz="2000" dirty="0">
                <a:latin typeface="Maiandra GD" pitchFamily="34" charset="0"/>
              </a:rPr>
              <a:t> </a:t>
            </a:r>
            <a:r>
              <a:rPr lang="en-US" sz="2000" dirty="0" err="1">
                <a:latin typeface="Maiandra GD" pitchFamily="34" charset="0"/>
              </a:rPr>
              <a:t>Pelaksana</a:t>
            </a:r>
            <a:r>
              <a:rPr lang="en-US" sz="2000" dirty="0">
                <a:latin typeface="Maiandra GD" pitchFamily="34" charset="0"/>
              </a:rPr>
              <a:t> </a:t>
            </a:r>
            <a:r>
              <a:rPr lang="en-US" sz="2000" dirty="0" err="1">
                <a:latin typeface="Maiandra GD" pitchFamily="34" charset="0"/>
              </a:rPr>
              <a:t>Hibah</a:t>
            </a:r>
            <a:r>
              <a:rPr lang="en-US" sz="2000" dirty="0">
                <a:latin typeface="Maiandra GD" pitchFamily="34" charset="0"/>
              </a:rPr>
              <a:t> Program </a:t>
            </a:r>
            <a:r>
              <a:rPr lang="en-US" sz="2000" dirty="0" err="1">
                <a:latin typeface="Maiandra GD" pitchFamily="34" charset="0"/>
              </a:rPr>
              <a:t>Asuh</a:t>
            </a:r>
            <a:r>
              <a:rPr lang="en-US" sz="2000" dirty="0">
                <a:latin typeface="Maiandra GD" pitchFamily="34" charset="0"/>
              </a:rPr>
              <a:t> </a:t>
            </a:r>
            <a:r>
              <a:rPr lang="en-US" sz="2000" dirty="0" err="1">
                <a:latin typeface="Maiandra GD" pitchFamily="34" charset="0"/>
              </a:rPr>
              <a:t>Menuju</a:t>
            </a:r>
            <a:r>
              <a:rPr lang="en-US" sz="2000" dirty="0">
                <a:latin typeface="Maiandra GD" pitchFamily="34" charset="0"/>
              </a:rPr>
              <a:t> Prodi </a:t>
            </a:r>
            <a:r>
              <a:rPr lang="en-US" sz="2000" dirty="0" err="1" smtClean="0">
                <a:latin typeface="Maiandra GD" pitchFamily="34" charset="0"/>
              </a:rPr>
              <a:t>Unggul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Oleh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Direktorat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Penjamu</a:t>
            </a:r>
            <a:r>
              <a:rPr lang="en-US" sz="2000" dirty="0" smtClean="0">
                <a:latin typeface="Maiandra GD" pitchFamily="34" charset="0"/>
              </a:rPr>
              <a:t> (</a:t>
            </a:r>
            <a:r>
              <a:rPr lang="en-US" sz="2000" dirty="0">
                <a:latin typeface="Maiandra GD" pitchFamily="34" charset="0"/>
              </a:rPr>
              <a:t>2017)</a:t>
            </a:r>
            <a:endParaRPr lang="en-US" sz="2000" dirty="0" smtClean="0">
              <a:latin typeface="Maiandra GD" pitchFamily="34" charset="0"/>
            </a:endParaRPr>
          </a:p>
          <a:p>
            <a:pPr marL="457200" indent="-457200" algn="just">
              <a:buFont typeface="Wingdings" pitchFamily="2" charset="2"/>
              <a:buChar char="v"/>
            </a:pPr>
            <a:r>
              <a:rPr lang="en-US" sz="2000" dirty="0" err="1" smtClean="0">
                <a:latin typeface="Maiandra GD" pitchFamily="34" charset="0"/>
              </a:rPr>
              <a:t>Pernah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aktif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sebagai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Bendahara</a:t>
            </a:r>
            <a:r>
              <a:rPr lang="en-US" sz="2000" dirty="0" smtClean="0">
                <a:latin typeface="Maiandra GD" pitchFamily="34" charset="0"/>
              </a:rPr>
              <a:t> Forum </a:t>
            </a:r>
            <a:r>
              <a:rPr lang="en-US" sz="2000" dirty="0" err="1" smtClean="0">
                <a:latin typeface="Maiandra GD" pitchFamily="34" charset="0"/>
              </a:rPr>
              <a:t>Pendidikan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Tinggi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Statistika</a:t>
            </a:r>
            <a:r>
              <a:rPr lang="en-US" sz="2000" dirty="0" smtClean="0">
                <a:latin typeface="Maiandra GD" pitchFamily="34" charset="0"/>
              </a:rPr>
              <a:t> Indonesia </a:t>
            </a:r>
            <a:r>
              <a:rPr lang="en-US" sz="2000" dirty="0" err="1" smtClean="0">
                <a:latin typeface="Maiandra GD" pitchFamily="34" charset="0"/>
              </a:rPr>
              <a:t>atau</a:t>
            </a:r>
            <a:r>
              <a:rPr lang="en-US" sz="2000" dirty="0" smtClean="0">
                <a:latin typeface="Maiandra GD" pitchFamily="34" charset="0"/>
              </a:rPr>
              <a:t> FORSTAT (2010–2012 &amp; 2012–2014)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en-US" sz="2000" dirty="0" err="1" smtClean="0">
                <a:latin typeface="Maiandra GD" pitchFamily="34" charset="0"/>
              </a:rPr>
              <a:t>Anggota</a:t>
            </a:r>
            <a:r>
              <a:rPr lang="en-US" sz="2000" dirty="0" smtClean="0">
                <a:latin typeface="Maiandra GD" pitchFamily="34" charset="0"/>
              </a:rPr>
              <a:t> Tim </a:t>
            </a:r>
            <a:r>
              <a:rPr lang="en-US" sz="2000" dirty="0" err="1" smtClean="0">
                <a:latin typeface="Maiandra GD" pitchFamily="34" charset="0"/>
              </a:rPr>
              <a:t>Perumus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Capaian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Pembelajaran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Lulusan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Statistika</a:t>
            </a:r>
            <a:r>
              <a:rPr lang="en-US" sz="2000" dirty="0" smtClean="0">
                <a:latin typeface="Maiandra GD" pitchFamily="34" charset="0"/>
              </a:rPr>
              <a:t> Indonesia Program </a:t>
            </a:r>
            <a:r>
              <a:rPr lang="en-US" sz="2000" dirty="0" err="1" smtClean="0">
                <a:latin typeface="Maiandra GD" pitchFamily="34" charset="0"/>
              </a:rPr>
              <a:t>Sarjana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dalam</a:t>
            </a:r>
            <a:r>
              <a:rPr lang="en-US" sz="2000" dirty="0" smtClean="0">
                <a:latin typeface="Maiandra GD" pitchFamily="34" charset="0"/>
              </a:rPr>
              <a:t> forum Indonesians Mathematical Society (</a:t>
            </a:r>
            <a:r>
              <a:rPr lang="en-US" sz="2000" dirty="0" err="1" smtClean="0">
                <a:latin typeface="Maiandra GD" pitchFamily="34" charset="0"/>
              </a:rPr>
              <a:t>IndoMS</a:t>
            </a:r>
            <a:r>
              <a:rPr lang="en-US" sz="2000" dirty="0" smtClean="0">
                <a:latin typeface="Maiandra GD" pitchFamily="34" charset="0"/>
              </a:rPr>
              <a:t>, 2014)  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en-US" sz="2000" dirty="0" err="1" smtClean="0">
                <a:latin typeface="Maiandra GD" pitchFamily="34" charset="0"/>
              </a:rPr>
              <a:t>Beberapa</a:t>
            </a:r>
            <a:r>
              <a:rPr lang="en-US" sz="2000" dirty="0" smtClean="0">
                <a:latin typeface="Maiandra GD" pitchFamily="34" charset="0"/>
              </a:rPr>
              <a:t> kali </a:t>
            </a:r>
            <a:r>
              <a:rPr lang="en-US" sz="2000" dirty="0" err="1" smtClean="0">
                <a:latin typeface="Maiandra GD" pitchFamily="34" charset="0"/>
              </a:rPr>
              <a:t>sebagai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Pemateri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Pelatihan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tentang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Sistem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Penjaminan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Mutu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baik</a:t>
            </a:r>
            <a:r>
              <a:rPr lang="en-US" sz="2000" dirty="0" smtClean="0">
                <a:latin typeface="Maiandra GD" pitchFamily="34" charset="0"/>
              </a:rPr>
              <a:t> di internal </a:t>
            </a:r>
            <a:r>
              <a:rPr lang="en-US" sz="2000" dirty="0" err="1" smtClean="0">
                <a:latin typeface="Maiandra GD" pitchFamily="34" charset="0"/>
              </a:rPr>
              <a:t>maupun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eksternal</a:t>
            </a:r>
            <a:r>
              <a:rPr lang="en-US" sz="2000" dirty="0" smtClean="0">
                <a:latin typeface="Maiandra GD" pitchFamily="34" charset="0"/>
              </a:rPr>
              <a:t> UII</a:t>
            </a:r>
          </a:p>
          <a:p>
            <a:pPr algn="ctr">
              <a:buNone/>
            </a:pPr>
            <a:endParaRPr lang="en-US" sz="2000" b="1" dirty="0" smtClean="0">
              <a:latin typeface="Maiandra GD" pitchFamily="34" charset="0"/>
            </a:endParaRPr>
          </a:p>
          <a:p>
            <a:pPr algn="ctr">
              <a:buNone/>
            </a:pPr>
            <a:endParaRPr lang="en-US" sz="2000" b="1" dirty="0" smtClean="0">
              <a:latin typeface="Maiandra GD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19123" y="152400"/>
            <a:ext cx="924877" cy="89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326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7696200" cy="2590800"/>
          </a:xfrm>
        </p:spPr>
        <p:txBody>
          <a:bodyPr>
            <a:no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2000" dirty="0" err="1" smtClean="0">
                <a:latin typeface="Maiandra GD" pitchFamily="34" charset="0"/>
              </a:rPr>
              <a:t>Pernah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mendapatkan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kesempatan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sebagai</a:t>
            </a:r>
            <a:r>
              <a:rPr lang="en-US" sz="2000" dirty="0" smtClean="0">
                <a:latin typeface="Maiandra GD" pitchFamily="34" charset="0"/>
              </a:rPr>
              <a:t> “Participant </a:t>
            </a:r>
            <a:r>
              <a:rPr lang="de-DE" sz="2000" dirty="0" smtClean="0"/>
              <a:t>in </a:t>
            </a:r>
            <a:r>
              <a:rPr lang="de-DE" sz="2000" dirty="0"/>
              <a:t>the ASEAN–QA TrainIQA Workshop </a:t>
            </a:r>
            <a:r>
              <a:rPr lang="de-DE" sz="2000" dirty="0" smtClean="0"/>
              <a:t>I–IV  </a:t>
            </a:r>
            <a:r>
              <a:rPr lang="de-DE" sz="2000" dirty="0"/>
              <a:t>by AQAN, AUN, DAAD, ENQA, HRK, and SEAMEO for RIHED, in Kuala Lumpur, Malaysia on 23</a:t>
            </a:r>
            <a:r>
              <a:rPr lang="de-DE" sz="2000" baseline="30000" dirty="0"/>
              <a:t>th</a:t>
            </a:r>
            <a:r>
              <a:rPr lang="de-DE" sz="2000" dirty="0"/>
              <a:t> – 27</a:t>
            </a:r>
            <a:r>
              <a:rPr lang="de-DE" sz="2000" baseline="30000" dirty="0"/>
              <a:t>st</a:t>
            </a:r>
            <a:r>
              <a:rPr lang="de-DE" sz="2000" dirty="0"/>
              <a:t> February </a:t>
            </a:r>
            <a:r>
              <a:rPr lang="de-DE" sz="2000" dirty="0" smtClean="0"/>
              <a:t>2015, Potsdam on 27</a:t>
            </a:r>
            <a:r>
              <a:rPr lang="de-DE" sz="2000" baseline="30000" dirty="0" smtClean="0"/>
              <a:t>st</a:t>
            </a:r>
            <a:r>
              <a:rPr lang="de-DE" sz="2000" dirty="0" smtClean="0"/>
              <a:t> July – 7</a:t>
            </a:r>
            <a:r>
              <a:rPr lang="de-DE" sz="2000" baseline="30000" dirty="0" smtClean="0"/>
              <a:t>st</a:t>
            </a:r>
            <a:r>
              <a:rPr lang="de-DE" sz="2000" dirty="0" smtClean="0"/>
              <a:t> August 2015, Bali on 9</a:t>
            </a:r>
            <a:r>
              <a:rPr lang="de-DE" sz="2000" baseline="30000" dirty="0" smtClean="0"/>
              <a:t>th</a:t>
            </a:r>
            <a:r>
              <a:rPr lang="de-DE" sz="2000" dirty="0" smtClean="0"/>
              <a:t> – 13</a:t>
            </a:r>
            <a:r>
              <a:rPr lang="de-DE" sz="2000" baseline="30000" dirty="0" smtClean="0"/>
              <a:t>st</a:t>
            </a:r>
            <a:r>
              <a:rPr lang="de-DE" sz="2000" dirty="0" smtClean="0"/>
              <a:t> November 2015, and Bangkok 22</a:t>
            </a:r>
            <a:r>
              <a:rPr lang="de-DE" sz="2000" baseline="30000" dirty="0" smtClean="0"/>
              <a:t>nd</a:t>
            </a:r>
            <a:r>
              <a:rPr lang="de-DE" sz="2000" dirty="0" smtClean="0"/>
              <a:t> – 27</a:t>
            </a:r>
            <a:r>
              <a:rPr lang="de-DE" sz="2000" baseline="30000" dirty="0" smtClean="0"/>
              <a:t>st</a:t>
            </a:r>
            <a:r>
              <a:rPr lang="de-DE" sz="2000" dirty="0" smtClean="0"/>
              <a:t> February 2016.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en-US" sz="2000" dirty="0" err="1" smtClean="0">
                <a:latin typeface="Maiandra GD" pitchFamily="34" charset="0"/>
              </a:rPr>
              <a:t>Sekarang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mengemban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amanah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sebagai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Kepala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Badan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Penjaminan</a:t>
            </a:r>
            <a:r>
              <a:rPr lang="en-US" sz="2000" dirty="0" smtClean="0">
                <a:latin typeface="Maiandra GD" pitchFamily="34" charset="0"/>
              </a:rPr>
              <a:t> </a:t>
            </a:r>
            <a:r>
              <a:rPr lang="en-US" sz="2000" dirty="0" err="1" smtClean="0">
                <a:latin typeface="Maiandra GD" pitchFamily="34" charset="0"/>
              </a:rPr>
              <a:t>Mutu</a:t>
            </a:r>
            <a:r>
              <a:rPr lang="en-US" sz="2000" dirty="0" smtClean="0">
                <a:latin typeface="Maiandra GD" pitchFamily="34" charset="0"/>
              </a:rPr>
              <a:t> UII  Yogyakarta </a:t>
            </a:r>
            <a:r>
              <a:rPr lang="en-US" sz="2000" dirty="0" err="1" smtClean="0">
                <a:latin typeface="Maiandra GD" pitchFamily="34" charset="0"/>
              </a:rPr>
              <a:t>Periode</a:t>
            </a:r>
            <a:r>
              <a:rPr lang="en-US" sz="2000" dirty="0" smtClean="0">
                <a:latin typeface="Maiandra GD" pitchFamily="34" charset="0"/>
              </a:rPr>
              <a:t> 2014–2018. </a:t>
            </a:r>
          </a:p>
          <a:p>
            <a:pPr algn="ctr">
              <a:buNone/>
            </a:pPr>
            <a:endParaRPr lang="en-US" sz="2000" b="1" dirty="0" smtClean="0">
              <a:latin typeface="Maiandra GD" pitchFamily="34" charset="0"/>
            </a:endParaRPr>
          </a:p>
          <a:p>
            <a:pPr algn="ctr">
              <a:buNone/>
            </a:pPr>
            <a:endParaRPr lang="en-US" sz="2000" b="1" dirty="0" smtClean="0">
              <a:latin typeface="Maiandra GD" pitchFamily="34" charset="0"/>
            </a:endParaRP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6491" y="4038600"/>
            <a:ext cx="251690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4495800"/>
            <a:ext cx="48006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iandra GD" pitchFamily="34" charset="0"/>
                <a:ea typeface="+mn-ea"/>
                <a:cs typeface="+mn-cs"/>
              </a:rPr>
              <a:t>Email:</a:t>
            </a: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000" b="1" dirty="0" smtClean="0">
                <a:latin typeface="Maiandra GD" pitchFamily="34" charset="0"/>
                <a:hlinkClick r:id="rId4"/>
              </a:rPr>
              <a:t>kariyam@uii.ac.id</a:t>
            </a:r>
            <a:r>
              <a:rPr lang="en-US" sz="2000" b="1" dirty="0" smtClean="0">
                <a:latin typeface="Maiandra GD" pitchFamily="34" charset="0"/>
              </a:rPr>
              <a:t> </a:t>
            </a:r>
          </a:p>
          <a:p>
            <a:pPr marL="342900" lvl="0" indent="-342900" algn="r">
              <a:spcBef>
                <a:spcPct val="20000"/>
              </a:spcBef>
              <a:defRPr/>
            </a:pPr>
            <a:r>
              <a:rPr lang="en-US" sz="2000" b="1" dirty="0" smtClean="0">
                <a:latin typeface="Maiandra GD" pitchFamily="34" charset="0"/>
              </a:rPr>
              <a:t>HP:</a:t>
            </a:r>
          </a:p>
          <a:p>
            <a:pPr marL="342900" lvl="0" indent="-342900" algn="r">
              <a:spcBef>
                <a:spcPct val="20000"/>
              </a:spcBef>
              <a:defRPr/>
            </a:pPr>
            <a:r>
              <a:rPr lang="en-US" sz="2000" b="1" dirty="0" smtClean="0">
                <a:solidFill>
                  <a:srgbClr val="FF33CC"/>
                </a:solidFill>
                <a:latin typeface="Maiandra GD" pitchFamily="34" charset="0"/>
              </a:rPr>
              <a:t>081578000680</a:t>
            </a:r>
          </a:p>
        </p:txBody>
      </p:sp>
      <p:pic>
        <p:nvPicPr>
          <p:cNvPr id="8" name="Picture 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19123" y="152400"/>
            <a:ext cx="924877" cy="893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38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46088" y="3194050"/>
            <a:ext cx="8229600" cy="20637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4000" b="1" dirty="0" err="1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Studi</a:t>
            </a:r>
            <a:r>
              <a:rPr lang="en-US" altLang="en-US" sz="4000" b="1" dirty="0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Banding ITS</a:t>
            </a:r>
            <a:br>
              <a:rPr lang="en-US" altLang="en-US" sz="4000" b="1" dirty="0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en-US" sz="4000" b="1" dirty="0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di </a:t>
            </a:r>
            <a:r>
              <a:rPr lang="en-US" altLang="en-US" sz="4000" b="1" dirty="0" err="1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Universitas</a:t>
            </a:r>
            <a:r>
              <a:rPr lang="en-US" altLang="en-US" sz="4000" b="1" dirty="0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Islam Indonesia</a:t>
            </a:r>
            <a:br>
              <a:rPr lang="en-US" altLang="en-US" sz="4000" b="1" dirty="0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en-US" sz="4000" b="1" dirty="0" err="1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Rabu</a:t>
            </a:r>
            <a:r>
              <a:rPr lang="en-US" altLang="en-US" sz="4000" b="1" dirty="0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6 </a:t>
            </a:r>
            <a:r>
              <a:rPr lang="en-US" altLang="en-US" sz="4000" b="1" dirty="0" err="1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Desember</a:t>
            </a:r>
            <a:r>
              <a:rPr lang="en-US" altLang="en-US" sz="4000" b="1" dirty="0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2017</a:t>
            </a:r>
            <a:r>
              <a:rPr lang="en-US" altLang="en-US" sz="3200" dirty="0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altLang="en-US" sz="3200" dirty="0" smtClean="0">
                <a:solidFill>
                  <a:srgbClr val="FFFF00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id-ID" altLang="en-US" sz="3200" dirty="0" smtClean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445125"/>
            <a:ext cx="9144000" cy="863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163"/>
                </a:solidFill>
              </a:rPr>
              <a:t>uii.ac.id</a:t>
            </a:r>
          </a:p>
        </p:txBody>
      </p:sp>
      <p:pic>
        <p:nvPicPr>
          <p:cNvPr id="1638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58056"/>
            <a:ext cx="12414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889" y="1104899"/>
            <a:ext cx="1418540" cy="140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6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911" y="425119"/>
            <a:ext cx="1551985" cy="159894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457200"/>
            <a:ext cx="1159112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4800" y="2438400"/>
            <a:ext cx="8534400" cy="4343400"/>
          </a:xfrm>
          <a:prstGeom prst="rect">
            <a:avLst/>
          </a:prstGeom>
        </p:spPr>
        <p:txBody>
          <a:bodyPr/>
          <a:lstStyle/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ahoma" pitchFamily="34" charset="0"/>
              </a:rPr>
              <a:t>SELAMAT DATANG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endParaRPr lang="en-US" sz="3200" b="1" dirty="0">
              <a:solidFill>
                <a:srgbClr val="0066FF"/>
              </a:solidFill>
              <a:latin typeface="Bahnschrift SemiBold" panose="020B0502040204020203" pitchFamily="34" charset="0"/>
              <a:cs typeface="Tahoma" pitchFamily="34" charset="0"/>
            </a:endParaRP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STUDI BANDING 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SEKOLAH TINGGI AGAMA ISLAM 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SUNAN PANDANARAN 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KE 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UNIVERSITAS ISLAM INDONESIA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endParaRPr lang="en-US" sz="3200" b="1" dirty="0">
              <a:solidFill>
                <a:srgbClr val="0066FF"/>
              </a:solidFill>
              <a:latin typeface="Bahnschrift SemiBold" panose="020B0502040204020203" pitchFamily="34" charset="0"/>
              <a:cs typeface="Tahoma" pitchFamily="34" charset="0"/>
            </a:endParaRP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0066FF"/>
                </a:solidFill>
                <a:latin typeface="Lucida Sans" panose="020B0602030504020204" pitchFamily="34" charset="0"/>
                <a:cs typeface="Tahoma" pitchFamily="34" charset="0"/>
              </a:rPr>
              <a:t>SELASA, 19 DESEMBER 2017</a:t>
            </a:r>
            <a:endParaRPr lang="en-US" sz="2400" dirty="0">
              <a:solidFill>
                <a:srgbClr val="002060"/>
              </a:solidFill>
              <a:latin typeface="Lucida Sans" panose="020B0602030504020204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48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6288" y="457200"/>
            <a:ext cx="1159112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4800" y="2438400"/>
            <a:ext cx="8534400" cy="4343400"/>
          </a:xfrm>
          <a:prstGeom prst="rect">
            <a:avLst/>
          </a:prstGeom>
        </p:spPr>
        <p:txBody>
          <a:bodyPr/>
          <a:lstStyle/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ahoma" pitchFamily="34" charset="0"/>
              </a:rPr>
              <a:t>SELAMAT DATANG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endParaRPr lang="en-US" sz="3200" b="1" dirty="0">
              <a:solidFill>
                <a:srgbClr val="0066FF"/>
              </a:solidFill>
              <a:latin typeface="Bahnschrift SemiBold" panose="020B0502040204020203" pitchFamily="34" charset="0"/>
              <a:cs typeface="Tahoma" pitchFamily="34" charset="0"/>
            </a:endParaRP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STUDI BANDING 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UNIVERSITAS LANCANG KUNING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KE 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UNIVERSITAS ISLAM INDONESIA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endParaRPr lang="en-US" sz="3200" b="1" dirty="0">
              <a:solidFill>
                <a:srgbClr val="0066FF"/>
              </a:solidFill>
              <a:latin typeface="Bahnschrift SemiBold" panose="020B0502040204020203" pitchFamily="34" charset="0"/>
              <a:cs typeface="Tahoma" pitchFamily="34" charset="0"/>
            </a:endParaRP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0066FF"/>
                </a:solidFill>
                <a:latin typeface="Lucida Sans" panose="020B0602030504020204" pitchFamily="34" charset="0"/>
                <a:cs typeface="Tahoma" pitchFamily="34" charset="0"/>
              </a:rPr>
              <a:t>SENIN, 12 FEBRUARI 2018</a:t>
            </a:r>
            <a:endParaRPr lang="en-US" sz="2400" dirty="0">
              <a:solidFill>
                <a:srgbClr val="002060"/>
              </a:solidFill>
              <a:latin typeface="Lucida Sans" panose="020B0602030504020204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87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2488" y="533400"/>
            <a:ext cx="1006711" cy="136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4800" y="2438400"/>
            <a:ext cx="8534400" cy="4343400"/>
          </a:xfrm>
          <a:prstGeom prst="rect">
            <a:avLst/>
          </a:prstGeom>
        </p:spPr>
        <p:txBody>
          <a:bodyPr/>
          <a:lstStyle/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ahoma" pitchFamily="34" charset="0"/>
              </a:rPr>
              <a:t>SELAMAT DATANG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endParaRPr lang="en-US" sz="3200" b="1" dirty="0">
              <a:solidFill>
                <a:srgbClr val="0066FF"/>
              </a:solidFill>
              <a:latin typeface="Bahnschrift SemiBold" panose="020B0502040204020203" pitchFamily="34" charset="0"/>
              <a:cs typeface="Tahoma" pitchFamily="34" charset="0"/>
            </a:endParaRP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STUDI BANDING 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UNIVERSITAS WIJAYA PUTRA &amp; STIE SBI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KE 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UNIVERSITAS ISLAM INDONESIA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endParaRPr lang="en-US" sz="3200" b="1" dirty="0">
              <a:solidFill>
                <a:srgbClr val="0066FF"/>
              </a:solidFill>
              <a:latin typeface="Bahnschrift SemiBold" panose="020B0502040204020203" pitchFamily="34" charset="0"/>
              <a:cs typeface="Tahoma" pitchFamily="34" charset="0"/>
            </a:endParaRP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0066FF"/>
                </a:solidFill>
                <a:latin typeface="Lucida Sans" panose="020B0602030504020204" pitchFamily="34" charset="0"/>
                <a:cs typeface="Tahoma" pitchFamily="34" charset="0"/>
              </a:rPr>
              <a:t>KAMIS, 15 FEBRUARI 2018</a:t>
            </a:r>
            <a:endParaRPr lang="en-US" sz="2400" dirty="0">
              <a:solidFill>
                <a:srgbClr val="002060"/>
              </a:solidFill>
              <a:latin typeface="Lucida Sans" panose="020B0602030504020204" pitchFamily="34" charset="0"/>
              <a:cs typeface="Tahoma" pitchFamily="34" charset="0"/>
            </a:endParaRPr>
          </a:p>
        </p:txBody>
      </p:sp>
      <p:pic>
        <p:nvPicPr>
          <p:cNvPr id="4" name="Picture 3" descr="D:\2017\0. Bekti\6. Pelatihan dan Kerjasama BPM\logo STIE SBI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72956"/>
            <a:ext cx="1143000" cy="1332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:\2017\0. Bekti\6. Pelatihan dan Kerjasama BPM\logo UWP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2955"/>
            <a:ext cx="1371600" cy="13320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02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572955"/>
            <a:ext cx="1006711" cy="136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4800" y="2438400"/>
            <a:ext cx="8534400" cy="4343400"/>
          </a:xfrm>
          <a:prstGeom prst="rect">
            <a:avLst/>
          </a:prstGeom>
        </p:spPr>
        <p:txBody>
          <a:bodyPr/>
          <a:lstStyle/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ahoma" pitchFamily="34" charset="0"/>
              </a:rPr>
              <a:t>SELAMAT DATANG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endParaRPr lang="en-US" sz="3200" b="1" dirty="0">
              <a:solidFill>
                <a:srgbClr val="0066FF"/>
              </a:solidFill>
              <a:latin typeface="Bahnschrift SemiBold" panose="020B0502040204020203" pitchFamily="34" charset="0"/>
              <a:cs typeface="Tahoma" pitchFamily="34" charset="0"/>
            </a:endParaRP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STUDI BANDING 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UNIVERSITAS MUHAMMADIYAH JAKARTA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KE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UNIVERSITAS ISLAM INDONESIA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endParaRPr lang="en-US" sz="3200" b="1" dirty="0">
              <a:solidFill>
                <a:srgbClr val="0066FF"/>
              </a:solidFill>
              <a:latin typeface="Bahnschrift SemiBold" panose="020B0502040204020203" pitchFamily="34" charset="0"/>
              <a:cs typeface="Tahoma" pitchFamily="34" charset="0"/>
            </a:endParaRP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0066FF"/>
                </a:solidFill>
                <a:latin typeface="Lucida Sans" panose="020B0602030504020204" pitchFamily="34" charset="0"/>
                <a:cs typeface="Tahoma" pitchFamily="34" charset="0"/>
              </a:rPr>
              <a:t>RABU, 07 MARET 2018</a:t>
            </a:r>
            <a:endParaRPr lang="en-US" sz="2400" dirty="0">
              <a:solidFill>
                <a:srgbClr val="002060"/>
              </a:solidFill>
              <a:latin typeface="Lucida Sans" panose="020B0602030504020204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324" y="603183"/>
            <a:ext cx="1274476" cy="13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5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572955"/>
            <a:ext cx="1006711" cy="136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4800" y="2438400"/>
            <a:ext cx="8534400" cy="4343400"/>
          </a:xfrm>
          <a:prstGeom prst="rect">
            <a:avLst/>
          </a:prstGeom>
        </p:spPr>
        <p:txBody>
          <a:bodyPr/>
          <a:lstStyle/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ahoma" pitchFamily="34" charset="0"/>
              </a:rPr>
              <a:t>SELAMAT DATANG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endParaRPr lang="en-US" sz="3200" b="1" dirty="0">
              <a:solidFill>
                <a:srgbClr val="0066FF"/>
              </a:solidFill>
              <a:latin typeface="Bahnschrift SemiBold" panose="020B0502040204020203" pitchFamily="34" charset="0"/>
              <a:cs typeface="Tahoma" pitchFamily="34" charset="0"/>
            </a:endParaRP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STUDI BANDING 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UNIVERSITAS Prof. Dr. MOESTOPO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UNIVERSITAS ISLAM INDONESIA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endParaRPr lang="en-US" sz="3200" b="1" dirty="0">
              <a:solidFill>
                <a:srgbClr val="0066FF"/>
              </a:solidFill>
              <a:latin typeface="Bahnschrift SemiBold" panose="020B0502040204020203" pitchFamily="34" charset="0"/>
              <a:cs typeface="Tahoma" pitchFamily="34" charset="0"/>
            </a:endParaRP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0066FF"/>
                </a:solidFill>
                <a:latin typeface="Lucida Sans" panose="020B0602030504020204" pitchFamily="34" charset="0"/>
                <a:cs typeface="Tahoma" pitchFamily="34" charset="0"/>
              </a:rPr>
              <a:t>KAMIS, 12 APRIL 2018</a:t>
            </a:r>
            <a:endParaRPr lang="en-US" sz="2400" dirty="0">
              <a:solidFill>
                <a:srgbClr val="002060"/>
              </a:solidFill>
              <a:latin typeface="Lucida Sans" panose="020B0602030504020204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1" y="597200"/>
            <a:ext cx="1503682" cy="133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2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7"/>
          <p:cNvGrpSpPr/>
          <p:nvPr/>
        </p:nvGrpSpPr>
        <p:grpSpPr>
          <a:xfrm>
            <a:off x="5791200" y="4648200"/>
            <a:ext cx="2133599" cy="762000"/>
            <a:chOff x="3962400" y="1803397"/>
            <a:chExt cx="2133599" cy="777240"/>
          </a:xfrm>
        </p:grpSpPr>
        <p:sp>
          <p:nvSpPr>
            <p:cNvPr id="9" name="Rectangle 8"/>
            <p:cNvSpPr/>
            <p:nvPr/>
          </p:nvSpPr>
          <p:spPr>
            <a:xfrm>
              <a:off x="3962400" y="1803397"/>
              <a:ext cx="2133599" cy="777240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3962400" y="1803397"/>
              <a:ext cx="2133599" cy="7772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100" kern="1200"/>
            </a:p>
            <a:p>
              <a:pPr marL="228600" lvl="1" indent="-228600" algn="l" defTabSz="9334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100" kern="1200"/>
            </a:p>
          </p:txBody>
        </p:sp>
      </p:grpSp>
      <p:sp>
        <p:nvSpPr>
          <p:cNvPr id="11" name="Rectangle 1069"/>
          <p:cNvSpPr>
            <a:spLocks noChangeArrowheads="1"/>
          </p:cNvSpPr>
          <p:nvPr/>
        </p:nvSpPr>
        <p:spPr bwMode="auto">
          <a:xfrm>
            <a:off x="381000" y="635913"/>
            <a:ext cx="78486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Visi</a:t>
            </a:r>
            <a:r>
              <a:rPr lang="en-US" sz="4000" b="1" dirty="0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 UII</a:t>
            </a:r>
          </a:p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  <a:cs typeface="Tahoma" pitchFamily="34" charset="0"/>
              </a:rPr>
              <a:t>(</a:t>
            </a:r>
            <a:r>
              <a:rPr lang="en-US" b="1" dirty="0" err="1" smtClean="0">
                <a:solidFill>
                  <a:srgbClr val="FF0000"/>
                </a:solidFill>
                <a:latin typeface="Arial Black" pitchFamily="34" charset="0"/>
                <a:cs typeface="Tahoma" pitchFamily="34" charset="0"/>
              </a:rPr>
              <a:t>sesuai</a:t>
            </a:r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  <a:cs typeface="Tahoma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 Black" pitchFamily="34" charset="0"/>
                <a:cs typeface="Tahoma" pitchFamily="34" charset="0"/>
              </a:rPr>
              <a:t>Statuta</a:t>
            </a:r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  <a:cs typeface="Tahoma" pitchFamily="34" charset="0"/>
              </a:rPr>
              <a:t> UII)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90675"/>
            <a:ext cx="82296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object 12"/>
          <p:cNvSpPr txBox="1"/>
          <p:nvPr/>
        </p:nvSpPr>
        <p:spPr>
          <a:xfrm>
            <a:off x="76200" y="4664095"/>
            <a:ext cx="4490069" cy="1508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7810" marR="250190" algn="ctr"/>
            <a:r>
              <a:rPr sz="2000" spc="350" dirty="0">
                <a:solidFill>
                  <a:srgbClr val="002060"/>
                </a:solidFill>
                <a:latin typeface="Arial "/>
                <a:cs typeface="Calibri"/>
              </a:rPr>
              <a:t>….</a:t>
            </a:r>
            <a:r>
              <a:rPr sz="2000" spc="40" dirty="0">
                <a:solidFill>
                  <a:srgbClr val="002060"/>
                </a:solidFill>
                <a:latin typeface="Arial "/>
                <a:cs typeface="Calibri"/>
              </a:rPr>
              <a:t> </a:t>
            </a:r>
            <a:r>
              <a:rPr sz="2000" b="1" spc="-229" dirty="0">
                <a:solidFill>
                  <a:srgbClr val="002060"/>
                </a:solidFill>
                <a:latin typeface="Arial "/>
                <a:cs typeface="Calibri"/>
              </a:rPr>
              <a:t>bertemunya </a:t>
            </a:r>
            <a:r>
              <a:rPr sz="2000" b="1" spc="-215" dirty="0">
                <a:solidFill>
                  <a:srgbClr val="002060"/>
                </a:solidFill>
                <a:latin typeface="Arial "/>
                <a:cs typeface="Calibri"/>
              </a:rPr>
              <a:t>agama </a:t>
            </a:r>
            <a:r>
              <a:rPr sz="2000" b="1" spc="-185" dirty="0">
                <a:solidFill>
                  <a:srgbClr val="002060"/>
                </a:solidFill>
                <a:latin typeface="Arial "/>
                <a:cs typeface="Calibri"/>
              </a:rPr>
              <a:t>(</a:t>
            </a:r>
            <a:r>
              <a:rPr sz="2000" b="1" i="1" spc="-185" dirty="0">
                <a:solidFill>
                  <a:srgbClr val="002060"/>
                </a:solidFill>
                <a:latin typeface="Arial "/>
                <a:cs typeface="Calibri"/>
              </a:rPr>
              <a:t>religion</a:t>
            </a:r>
            <a:r>
              <a:rPr sz="2000" b="1" spc="-185" dirty="0">
                <a:solidFill>
                  <a:srgbClr val="002060"/>
                </a:solidFill>
                <a:latin typeface="Arial "/>
                <a:cs typeface="Calibri"/>
              </a:rPr>
              <a:t>) </a:t>
            </a:r>
            <a:r>
              <a:rPr sz="2000" b="1" spc="-204" dirty="0">
                <a:solidFill>
                  <a:srgbClr val="002060"/>
                </a:solidFill>
                <a:latin typeface="Arial "/>
                <a:cs typeface="Calibri"/>
              </a:rPr>
              <a:t>dengan </a:t>
            </a:r>
            <a:r>
              <a:rPr sz="2000" b="1" spc="-185" dirty="0">
                <a:solidFill>
                  <a:srgbClr val="002060"/>
                </a:solidFill>
                <a:latin typeface="Arial "/>
                <a:cs typeface="Calibri"/>
              </a:rPr>
              <a:t>ilmu </a:t>
            </a:r>
            <a:r>
              <a:rPr sz="2000" b="1" spc="-225" dirty="0">
                <a:solidFill>
                  <a:srgbClr val="002060"/>
                </a:solidFill>
                <a:latin typeface="Arial "/>
                <a:cs typeface="Calibri"/>
              </a:rPr>
              <a:t>(</a:t>
            </a:r>
            <a:r>
              <a:rPr sz="2000" b="1" i="1" spc="-225" dirty="0">
                <a:solidFill>
                  <a:srgbClr val="002060"/>
                </a:solidFill>
                <a:latin typeface="Arial "/>
                <a:cs typeface="Calibri"/>
              </a:rPr>
              <a:t>science</a:t>
            </a:r>
            <a:r>
              <a:rPr sz="2000" b="1" spc="-225" dirty="0">
                <a:solidFill>
                  <a:srgbClr val="002060"/>
                </a:solidFill>
                <a:latin typeface="Arial "/>
                <a:cs typeface="Calibri"/>
              </a:rPr>
              <a:t>) </a:t>
            </a:r>
            <a:r>
              <a:rPr sz="2000" b="1" spc="-220" dirty="0">
                <a:solidFill>
                  <a:srgbClr val="002060"/>
                </a:solidFill>
                <a:latin typeface="Arial "/>
                <a:cs typeface="Calibri"/>
              </a:rPr>
              <a:t>dalam </a:t>
            </a:r>
            <a:r>
              <a:rPr sz="2000" b="1" spc="-215" dirty="0">
                <a:solidFill>
                  <a:srgbClr val="002060"/>
                </a:solidFill>
                <a:latin typeface="Arial "/>
                <a:cs typeface="Calibri"/>
              </a:rPr>
              <a:t>kerjasama </a:t>
            </a:r>
            <a:r>
              <a:rPr sz="2000" b="1" spc="-190" dirty="0">
                <a:solidFill>
                  <a:srgbClr val="002060"/>
                </a:solidFill>
                <a:latin typeface="Arial "/>
                <a:cs typeface="Calibri"/>
              </a:rPr>
              <a:t>yang </a:t>
            </a:r>
            <a:r>
              <a:rPr sz="2000" b="1" spc="-180" dirty="0">
                <a:solidFill>
                  <a:srgbClr val="002060"/>
                </a:solidFill>
                <a:latin typeface="Arial "/>
                <a:cs typeface="Calibri"/>
              </a:rPr>
              <a:t>baik </a:t>
            </a:r>
            <a:r>
              <a:rPr sz="2000" b="1" spc="-200" dirty="0">
                <a:solidFill>
                  <a:srgbClr val="002060"/>
                </a:solidFill>
                <a:latin typeface="Arial "/>
                <a:cs typeface="Calibri"/>
              </a:rPr>
              <a:t>untuk  </a:t>
            </a:r>
            <a:r>
              <a:rPr sz="2000" b="1" spc="-250" dirty="0">
                <a:solidFill>
                  <a:srgbClr val="002060"/>
                </a:solidFill>
                <a:latin typeface="Arial "/>
                <a:cs typeface="Calibri"/>
              </a:rPr>
              <a:t>membantu </a:t>
            </a:r>
            <a:r>
              <a:rPr sz="2000" b="1" spc="-180" dirty="0">
                <a:solidFill>
                  <a:srgbClr val="002060"/>
                </a:solidFill>
                <a:latin typeface="Arial "/>
                <a:cs typeface="Calibri"/>
              </a:rPr>
              <a:t>peningkatan </a:t>
            </a:r>
            <a:r>
              <a:rPr sz="2000" b="1" spc="-200" dirty="0">
                <a:solidFill>
                  <a:srgbClr val="002060"/>
                </a:solidFill>
                <a:latin typeface="Arial "/>
                <a:cs typeface="Calibri"/>
              </a:rPr>
              <a:t>kesejahteraan</a:t>
            </a:r>
            <a:r>
              <a:rPr sz="2000" b="1" spc="-155" dirty="0">
                <a:solidFill>
                  <a:srgbClr val="002060"/>
                </a:solidFill>
                <a:latin typeface="Arial "/>
                <a:cs typeface="Calibri"/>
              </a:rPr>
              <a:t> </a:t>
            </a:r>
            <a:r>
              <a:rPr sz="2000" b="1" spc="-125" dirty="0">
                <a:solidFill>
                  <a:srgbClr val="002060"/>
                </a:solidFill>
                <a:latin typeface="Arial "/>
                <a:cs typeface="Calibri"/>
              </a:rPr>
              <a:t>masyarakat…</a:t>
            </a:r>
            <a:endParaRPr sz="2000" dirty="0">
              <a:solidFill>
                <a:srgbClr val="002060"/>
              </a:solidFill>
              <a:latin typeface="Arial "/>
              <a:cs typeface="Calibri"/>
            </a:endParaRPr>
          </a:p>
          <a:p>
            <a:pPr algn="ctr"/>
            <a:r>
              <a:rPr b="1" spc="-190" dirty="0" smtClean="0">
                <a:solidFill>
                  <a:srgbClr val="FF33CC"/>
                </a:solidFill>
                <a:latin typeface="Maiandra GD" panose="020E0502030308020204" pitchFamily="34" charset="0"/>
                <a:cs typeface="Calibri"/>
              </a:rPr>
              <a:t>Bung </a:t>
            </a:r>
            <a:r>
              <a:rPr b="1" spc="-195" dirty="0" err="1">
                <a:solidFill>
                  <a:srgbClr val="FF33CC"/>
                </a:solidFill>
                <a:latin typeface="Maiandra GD" panose="020E0502030308020204" pitchFamily="34" charset="0"/>
                <a:cs typeface="Calibri"/>
              </a:rPr>
              <a:t>Hatta</a:t>
            </a:r>
            <a:r>
              <a:rPr b="1" spc="-195" dirty="0">
                <a:solidFill>
                  <a:srgbClr val="FF33CC"/>
                </a:solidFill>
                <a:latin typeface="Maiandra GD" panose="020E0502030308020204" pitchFamily="34" charset="0"/>
                <a:cs typeface="Calibri"/>
              </a:rPr>
              <a:t> </a:t>
            </a:r>
            <a:r>
              <a:rPr lang="en-US" b="1" spc="-195" dirty="0" smtClean="0">
                <a:solidFill>
                  <a:srgbClr val="FF33CC"/>
                </a:solidFill>
                <a:latin typeface="Maiandra GD" panose="020E0502030308020204" pitchFamily="34" charset="0"/>
                <a:cs typeface="Calibri"/>
              </a:rPr>
              <a:t>, </a:t>
            </a:r>
            <a:r>
              <a:rPr spc="-320" dirty="0" smtClean="0">
                <a:solidFill>
                  <a:srgbClr val="FF33CC"/>
                </a:solidFill>
                <a:latin typeface="Maiandra GD" panose="020E0502030308020204" pitchFamily="34" charset="0"/>
                <a:cs typeface="Calibri"/>
              </a:rPr>
              <a:t>(</a:t>
            </a:r>
            <a:r>
              <a:rPr lang="en-US" spc="-320" dirty="0" smtClean="0">
                <a:solidFill>
                  <a:srgbClr val="FF33CC"/>
                </a:solidFill>
                <a:latin typeface="Maiandra GD" panose="020E0502030308020204" pitchFamily="34" charset="0"/>
                <a:cs typeface="Calibri"/>
              </a:rPr>
              <a:t>(</a:t>
            </a:r>
            <a:r>
              <a:rPr spc="-320" dirty="0" smtClean="0">
                <a:solidFill>
                  <a:srgbClr val="FF33CC"/>
                </a:solidFill>
                <a:latin typeface="Maiandra GD" panose="020E0502030308020204" pitchFamily="34" charset="0"/>
                <a:cs typeface="Calibri"/>
              </a:rPr>
              <a:t>Opening </a:t>
            </a:r>
            <a:r>
              <a:rPr lang="en-US" spc="-320" dirty="0" smtClean="0">
                <a:solidFill>
                  <a:srgbClr val="FF33CC"/>
                </a:solidFill>
                <a:latin typeface="Maiandra GD" panose="020E0502030308020204" pitchFamily="34" charset="0"/>
                <a:cs typeface="Calibri"/>
              </a:rPr>
              <a:t> </a:t>
            </a:r>
            <a:r>
              <a:rPr spc="-345" dirty="0" smtClean="0">
                <a:solidFill>
                  <a:srgbClr val="FF33CC"/>
                </a:solidFill>
                <a:latin typeface="Maiandra GD" panose="020E0502030308020204" pitchFamily="34" charset="0"/>
                <a:cs typeface="Calibri"/>
              </a:rPr>
              <a:t>Speech</a:t>
            </a:r>
            <a:r>
              <a:rPr lang="en-US" spc="-345" dirty="0" smtClean="0">
                <a:solidFill>
                  <a:srgbClr val="FF33CC"/>
                </a:solidFill>
                <a:latin typeface="Maiandra GD" panose="020E0502030308020204" pitchFamily="34" charset="0"/>
                <a:cs typeface="Calibri"/>
              </a:rPr>
              <a:t> </a:t>
            </a:r>
            <a:r>
              <a:rPr spc="-345" dirty="0" smtClean="0">
                <a:solidFill>
                  <a:srgbClr val="FF33CC"/>
                </a:solidFill>
                <a:latin typeface="Maiandra GD" panose="020E0502030308020204" pitchFamily="34" charset="0"/>
                <a:cs typeface="Calibri"/>
              </a:rPr>
              <a:t>  </a:t>
            </a:r>
            <a:r>
              <a:rPr spc="-375" dirty="0">
                <a:solidFill>
                  <a:srgbClr val="FF33CC"/>
                </a:solidFill>
                <a:latin typeface="Maiandra GD" panose="020E0502030308020204" pitchFamily="34" charset="0"/>
                <a:cs typeface="Calibri"/>
              </a:rPr>
              <a:t>on </a:t>
            </a:r>
            <a:r>
              <a:rPr lang="en-US" spc="-375" dirty="0" smtClean="0">
                <a:solidFill>
                  <a:srgbClr val="FF33CC"/>
                </a:solidFill>
                <a:latin typeface="Maiandra GD" panose="020E0502030308020204" pitchFamily="34" charset="0"/>
                <a:cs typeface="Calibri"/>
              </a:rPr>
              <a:t> </a:t>
            </a:r>
            <a:r>
              <a:rPr spc="-375" dirty="0" smtClean="0">
                <a:solidFill>
                  <a:srgbClr val="FF33CC"/>
                </a:solidFill>
                <a:latin typeface="Maiandra GD" panose="020E0502030308020204" pitchFamily="34" charset="0"/>
                <a:cs typeface="Calibri"/>
              </a:rPr>
              <a:t> </a:t>
            </a:r>
            <a:r>
              <a:rPr spc="-254" dirty="0">
                <a:solidFill>
                  <a:srgbClr val="FF33CC"/>
                </a:solidFill>
                <a:latin typeface="Maiandra GD" panose="020E0502030308020204" pitchFamily="34" charset="0"/>
                <a:cs typeface="Calibri"/>
              </a:rPr>
              <a:t>First </a:t>
            </a:r>
            <a:r>
              <a:rPr lang="en-US" spc="-254" dirty="0" smtClean="0">
                <a:solidFill>
                  <a:srgbClr val="FF33CC"/>
                </a:solidFill>
                <a:latin typeface="Maiandra GD" panose="020E0502030308020204" pitchFamily="34" charset="0"/>
                <a:cs typeface="Calibri"/>
              </a:rPr>
              <a:t> </a:t>
            </a:r>
            <a:r>
              <a:rPr spc="-320" dirty="0" err="1" smtClean="0">
                <a:solidFill>
                  <a:srgbClr val="FF33CC"/>
                </a:solidFill>
                <a:latin typeface="Maiandra GD" panose="020E0502030308020204" pitchFamily="34" charset="0"/>
                <a:cs typeface="Calibri"/>
              </a:rPr>
              <a:t>Studi</a:t>
            </a:r>
            <a:r>
              <a:rPr lang="en-US" spc="-320" dirty="0" err="1" smtClean="0">
                <a:solidFill>
                  <a:srgbClr val="FF33CC"/>
                </a:solidFill>
                <a:latin typeface="Maiandra GD" panose="020E0502030308020204" pitchFamily="34" charset="0"/>
                <a:cs typeface="Calibri"/>
              </a:rPr>
              <a:t>i</a:t>
            </a:r>
            <a:r>
              <a:rPr spc="-320" dirty="0" err="1" smtClean="0">
                <a:solidFill>
                  <a:srgbClr val="FF33CC"/>
                </a:solidFill>
                <a:latin typeface="Maiandra GD" panose="020E0502030308020204" pitchFamily="34" charset="0"/>
                <a:cs typeface="Calibri"/>
              </a:rPr>
              <a:t>um</a:t>
            </a:r>
            <a:r>
              <a:rPr spc="-320" dirty="0" smtClean="0">
                <a:solidFill>
                  <a:srgbClr val="FF33CC"/>
                </a:solidFill>
                <a:latin typeface="Maiandra GD" panose="020E0502030308020204" pitchFamily="34" charset="0"/>
                <a:cs typeface="Calibri"/>
              </a:rPr>
              <a:t> </a:t>
            </a:r>
            <a:r>
              <a:rPr lang="en-US" spc="-320" dirty="0" smtClean="0">
                <a:solidFill>
                  <a:srgbClr val="FF33CC"/>
                </a:solidFill>
                <a:latin typeface="Maiandra GD" panose="020E0502030308020204" pitchFamily="34" charset="0"/>
                <a:cs typeface="Calibri"/>
              </a:rPr>
              <a:t> </a:t>
            </a:r>
            <a:r>
              <a:rPr spc="-325" dirty="0" err="1" smtClean="0">
                <a:solidFill>
                  <a:srgbClr val="FF33CC"/>
                </a:solidFill>
                <a:latin typeface="Maiandra GD" panose="020E0502030308020204" pitchFamily="34" charset="0"/>
                <a:cs typeface="Calibri"/>
              </a:rPr>
              <a:t>Generale</a:t>
            </a:r>
            <a:r>
              <a:rPr spc="-325" dirty="0">
                <a:solidFill>
                  <a:srgbClr val="FF33CC"/>
                </a:solidFill>
                <a:latin typeface="Maiandra GD" panose="020E0502030308020204" pitchFamily="34" charset="0"/>
                <a:cs typeface="Calibri"/>
              </a:rPr>
              <a:t>,</a:t>
            </a:r>
            <a:r>
              <a:rPr spc="-55" dirty="0">
                <a:solidFill>
                  <a:srgbClr val="FF33CC"/>
                </a:solidFill>
                <a:latin typeface="Maiandra GD" panose="020E0502030308020204" pitchFamily="34" charset="0"/>
                <a:cs typeface="Calibri"/>
              </a:rPr>
              <a:t> </a:t>
            </a:r>
            <a:r>
              <a:rPr spc="-305" dirty="0">
                <a:solidFill>
                  <a:srgbClr val="FF33CC"/>
                </a:solidFill>
                <a:latin typeface="Maiandra GD" panose="020E0502030308020204" pitchFamily="34" charset="0"/>
                <a:cs typeface="Calibri"/>
              </a:rPr>
              <a:t>1945)</a:t>
            </a:r>
            <a:endParaRPr dirty="0">
              <a:solidFill>
                <a:srgbClr val="FF33CC"/>
              </a:solidFill>
              <a:latin typeface="Maiandra GD" panose="020E0502030308020204" pitchFamily="34" charset="0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150" y="4505325"/>
            <a:ext cx="4514850" cy="194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4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477092"/>
            <a:ext cx="114854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4800" y="2438400"/>
            <a:ext cx="8534400" cy="4343400"/>
          </a:xfrm>
          <a:prstGeom prst="rect">
            <a:avLst/>
          </a:prstGeom>
        </p:spPr>
        <p:txBody>
          <a:bodyPr/>
          <a:lstStyle/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ahoma" pitchFamily="34" charset="0"/>
              </a:rPr>
              <a:t>SELAMAT DATANG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endParaRPr lang="en-US" sz="3200" b="1" dirty="0">
              <a:solidFill>
                <a:srgbClr val="0066FF"/>
              </a:solidFill>
              <a:latin typeface="Bahnschrift SemiBold" panose="020B0502040204020203" pitchFamily="34" charset="0"/>
              <a:cs typeface="Tahoma" pitchFamily="34" charset="0"/>
            </a:endParaRP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STUDI BANDING 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UNIVERSITAS WIDYA MATARAM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DI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UNIVERSITAS ISLAM INDONESIA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endParaRPr lang="en-US" sz="3200" b="1" dirty="0">
              <a:solidFill>
                <a:srgbClr val="0066FF"/>
              </a:solidFill>
              <a:latin typeface="Bahnschrift SemiBold" panose="020B0502040204020203" pitchFamily="34" charset="0"/>
              <a:cs typeface="Tahoma" pitchFamily="34" charset="0"/>
            </a:endParaRP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0066FF"/>
                </a:solidFill>
                <a:latin typeface="Lucida Sans" panose="020B0602030504020204" pitchFamily="34" charset="0"/>
                <a:cs typeface="Tahoma" pitchFamily="34" charset="0"/>
              </a:rPr>
              <a:t>SENIN, 13 AGUSTUS 2018</a:t>
            </a:r>
            <a:endParaRPr lang="en-US" sz="2400" dirty="0">
              <a:solidFill>
                <a:srgbClr val="002060"/>
              </a:solidFill>
              <a:latin typeface="Lucida Sans" panose="020B0602030504020204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1" y="425667"/>
            <a:ext cx="1600200" cy="1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2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477092"/>
            <a:ext cx="114854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04800" y="2438400"/>
            <a:ext cx="8534400" cy="4343400"/>
          </a:xfrm>
          <a:prstGeom prst="rect">
            <a:avLst/>
          </a:prstGeom>
        </p:spPr>
        <p:txBody>
          <a:bodyPr/>
          <a:lstStyle/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Tahoma" pitchFamily="34" charset="0"/>
              </a:rPr>
              <a:t>SELAMAT DATANG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endParaRPr lang="en-US" sz="3200" b="1" dirty="0">
              <a:solidFill>
                <a:srgbClr val="0066FF"/>
              </a:solidFill>
              <a:latin typeface="Bahnschrift SemiBold" panose="020B0502040204020203" pitchFamily="34" charset="0"/>
              <a:cs typeface="Tahoma" pitchFamily="34" charset="0"/>
            </a:endParaRP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STUDI BANDING 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UNIVERSITAS MERCU BUANA YOGYAKARTA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DI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66FF"/>
                </a:solidFill>
                <a:latin typeface="Bahnschrift SemiBold" panose="020B0502040204020203" pitchFamily="34" charset="0"/>
                <a:cs typeface="Tahoma" pitchFamily="34" charset="0"/>
              </a:rPr>
              <a:t>UNIVERSITAS ISLAM INDONESIA</a:t>
            </a: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endParaRPr lang="en-US" sz="3200" b="1" dirty="0">
              <a:solidFill>
                <a:srgbClr val="0066FF"/>
              </a:solidFill>
              <a:latin typeface="Bahnschrift SemiBold" panose="020B0502040204020203" pitchFamily="34" charset="0"/>
              <a:cs typeface="Tahoma" pitchFamily="34" charset="0"/>
            </a:endParaRPr>
          </a:p>
          <a:p>
            <a:pPr marL="182563" indent="-176213" algn="ct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0066FF"/>
                </a:solidFill>
                <a:latin typeface="Lucida Sans" panose="020B0602030504020204" pitchFamily="34" charset="0"/>
                <a:cs typeface="Tahoma" pitchFamily="34" charset="0"/>
              </a:rPr>
              <a:t>SELASA, 28 AGUSTUS 2018</a:t>
            </a:r>
            <a:endParaRPr lang="en-US" sz="2400" dirty="0">
              <a:solidFill>
                <a:srgbClr val="002060"/>
              </a:solidFill>
              <a:latin typeface="Lucida Sans" panose="020B0602030504020204" pitchFamily="34" charset="0"/>
              <a:cs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81000"/>
            <a:ext cx="151780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3584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4495800"/>
            <a:ext cx="69342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990600"/>
            <a:ext cx="522922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3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uii-web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blipFill dpi="0" rotWithShape="1">
            <a:blip r:embed="rId3">
              <a:duotone>
                <a:prstClr val="black"/>
                <a:srgbClr val="0070C0">
                  <a:tint val="45000"/>
                  <a:satMod val="400000"/>
                </a:srgbClr>
              </a:duotone>
            </a:blip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1603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Gill Sans MT" pitchFamily="34" charset="0"/>
              <a:ea typeface="+mn-ea"/>
              <a:cs typeface="+mn-cs"/>
            </a:endParaRPr>
          </a:p>
          <a:p>
            <a:pPr marL="0" marR="0" lvl="0" indent="16033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itchFamily="34" charset="0"/>
                <a:ea typeface="+mn-ea"/>
                <a:cs typeface="Arial" pitchFamily="34" charset="0"/>
              </a:rPr>
              <a:t>CAPAIAN UII SAAT INI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8"/>
          <p:cNvGrpSpPr>
            <a:grpSpLocks noChangeAspect="1"/>
          </p:cNvGrpSpPr>
          <p:nvPr/>
        </p:nvGrpSpPr>
        <p:grpSpPr>
          <a:xfrm>
            <a:off x="0" y="0"/>
            <a:ext cx="1371600" cy="1371600"/>
            <a:chOff x="0" y="0"/>
            <a:chExt cx="914400" cy="9144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" cy="9144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endParaRPr>
            </a:p>
          </p:txBody>
        </p:sp>
        <p:pic>
          <p:nvPicPr>
            <p:cNvPr id="7" name="Picture 2" descr="C:\Users\Revianto\Pictures\Logo-UII-Background-Transparan.pn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37160" y="137160"/>
              <a:ext cx="640080" cy="640080"/>
            </a:xfrm>
            <a:prstGeom prst="rect">
              <a:avLst/>
            </a:prstGeom>
            <a:noFill/>
          </p:spPr>
        </p:pic>
      </p:grpSp>
      <p:sp>
        <p:nvSpPr>
          <p:cNvPr id="17" name="Rectangle 16"/>
          <p:cNvSpPr/>
          <p:nvPr/>
        </p:nvSpPr>
        <p:spPr>
          <a:xfrm>
            <a:off x="6400800" y="6583680"/>
            <a:ext cx="2743200" cy="2743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 flipH="1">
            <a:off x="3581400" y="2964297"/>
            <a:ext cx="1981200" cy="1828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AIPT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390150" y="1456947"/>
            <a:ext cx="2274859" cy="1286255"/>
            <a:chOff x="3748562" y="1703269"/>
            <a:chExt cx="1369989" cy="1759562"/>
          </a:xfrm>
        </p:grpSpPr>
        <p:sp>
          <p:nvSpPr>
            <p:cNvPr id="32" name="Hexagon 31"/>
            <p:cNvSpPr/>
            <p:nvPr/>
          </p:nvSpPr>
          <p:spPr>
            <a:xfrm rot="5400000">
              <a:off x="3553776" y="1898055"/>
              <a:ext cx="1759562" cy="1369989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Hexagon 4"/>
            <p:cNvSpPr txBox="1"/>
            <p:nvPr/>
          </p:nvSpPr>
          <p:spPr>
            <a:xfrm>
              <a:off x="3888185" y="2166374"/>
              <a:ext cx="1152239" cy="9668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AKREDITASI INTERNASIONAL  (5 PRODI)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736134" y="1403032"/>
            <a:ext cx="2045666" cy="1390477"/>
            <a:chOff x="7449963" y="-1"/>
            <a:chExt cx="1694036" cy="1947167"/>
          </a:xfrm>
        </p:grpSpPr>
        <p:sp>
          <p:nvSpPr>
            <p:cNvPr id="38" name="Hexagon 37"/>
            <p:cNvSpPr/>
            <p:nvPr/>
          </p:nvSpPr>
          <p:spPr>
            <a:xfrm rot="5400000">
              <a:off x="7323397" y="126565"/>
              <a:ext cx="1947167" cy="169403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Hexagon 4"/>
            <p:cNvSpPr txBox="1"/>
            <p:nvPr/>
          </p:nvSpPr>
          <p:spPr>
            <a:xfrm>
              <a:off x="7749022" y="323461"/>
              <a:ext cx="1166062" cy="13403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KLASTER PENELITIAN MANDIRI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9351" y="3323222"/>
            <a:ext cx="2390151" cy="1401177"/>
            <a:chOff x="-44727" y="1021539"/>
            <a:chExt cx="2893854" cy="1789427"/>
          </a:xfrm>
        </p:grpSpPr>
        <p:sp>
          <p:nvSpPr>
            <p:cNvPr id="41" name="Hexagon 40"/>
            <p:cNvSpPr/>
            <p:nvPr/>
          </p:nvSpPr>
          <p:spPr>
            <a:xfrm rot="5400000">
              <a:off x="489108" y="532430"/>
              <a:ext cx="1789427" cy="2767645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Hexagon 4"/>
            <p:cNvSpPr txBox="1"/>
            <p:nvPr/>
          </p:nvSpPr>
          <p:spPr>
            <a:xfrm>
              <a:off x="-44727" y="1363460"/>
              <a:ext cx="2893854" cy="11929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spcBef>
                  <a:spcPct val="0"/>
                </a:spcBef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PENGHARGAAN </a:t>
              </a:r>
              <a:endParaRPr lang="en-US" b="1" dirty="0" smtClean="0">
                <a:solidFill>
                  <a:prstClr val="white"/>
                </a:solidFill>
              </a:endParaRPr>
            </a:p>
            <a:p>
              <a:pPr lvl="0" algn="ctr" defTabSz="800100">
                <a:spcBef>
                  <a:spcPct val="0"/>
                </a:spcBef>
                <a:defRPr/>
              </a:pPr>
              <a:r>
                <a:rPr lang="en-US" sz="2000" b="1" dirty="0" smtClean="0">
                  <a:solidFill>
                    <a:srgbClr val="FFFF00"/>
                  </a:solidFill>
                </a:rPr>
                <a:t>SPMI</a:t>
              </a:r>
              <a:r>
                <a:rPr lang="en-US" b="1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 smtClean="0">
                  <a:solidFill>
                    <a:prstClr val="white"/>
                  </a:solidFill>
                </a:rPr>
                <a:t>&amp; </a:t>
              </a:r>
            </a:p>
            <a:p>
              <a:pPr lvl="0" algn="ctr" defTabSz="800100">
                <a:spcBef>
                  <a:spcPct val="0"/>
                </a:spcBef>
                <a:defRPr/>
              </a:pPr>
              <a:r>
                <a:rPr lang="en-US" b="1" dirty="0" smtClean="0">
                  <a:solidFill>
                    <a:prstClr val="white"/>
                  </a:solidFill>
                </a:rPr>
                <a:t>ICSB </a:t>
              </a:r>
              <a:r>
                <a:rPr lang="en-US" b="1" dirty="0" err="1" smtClean="0">
                  <a:solidFill>
                    <a:prstClr val="white"/>
                  </a:solidFill>
                </a:rPr>
                <a:t>Kategori</a:t>
              </a:r>
              <a:r>
                <a:rPr lang="en-US" b="1" dirty="0" smtClean="0">
                  <a:solidFill>
                    <a:prstClr val="white"/>
                  </a:solidFill>
                </a:rPr>
                <a:t> </a:t>
              </a:r>
              <a:r>
                <a:rPr lang="en-US" b="1" dirty="0" err="1">
                  <a:solidFill>
                    <a:prstClr val="white"/>
                  </a:solidFill>
                </a:rPr>
                <a:t>Riset</a:t>
              </a:r>
              <a:endParaRPr lang="en-US" b="1" dirty="0">
                <a:solidFill>
                  <a:prstClr val="white"/>
                </a:solidFill>
              </a:endParaRPr>
            </a:p>
            <a:p>
              <a:pPr lvl="0" algn="ctr" defTabSz="800100">
                <a:spcBef>
                  <a:spcPct val="0"/>
                </a:spcBef>
                <a:defRPr/>
              </a:pPr>
              <a:r>
                <a:rPr lang="en-US" b="1" dirty="0">
                  <a:solidFill>
                    <a:prstClr val="white"/>
                  </a:solidFill>
                </a:rPr>
                <a:t>(2018</a:t>
              </a:r>
              <a:r>
                <a:rPr lang="en-US" b="1" dirty="0" smtClean="0">
                  <a:solidFill>
                    <a:prstClr val="white"/>
                  </a:solidFill>
                </a:rPr>
                <a:t>)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390151" y="5211027"/>
            <a:ext cx="2274859" cy="1612793"/>
            <a:chOff x="0" y="0"/>
            <a:chExt cx="2285991" cy="3585718"/>
          </a:xfrm>
        </p:grpSpPr>
        <p:sp>
          <p:nvSpPr>
            <p:cNvPr id="44" name="Hexagon 43"/>
            <p:cNvSpPr/>
            <p:nvPr/>
          </p:nvSpPr>
          <p:spPr>
            <a:xfrm rot="5400000">
              <a:off x="-649863" y="649863"/>
              <a:ext cx="3585718" cy="2285991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Hexagon 4"/>
            <p:cNvSpPr txBox="1"/>
            <p:nvPr/>
          </p:nvSpPr>
          <p:spPr>
            <a:xfrm>
              <a:off x="104809" y="442821"/>
              <a:ext cx="2017072" cy="26071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spcBef>
                  <a:spcPct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</a:rPr>
                <a:t>PIMNAS</a:t>
              </a:r>
              <a:r>
                <a:rPr kumimoji="0" lang="en-US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</a:rPr>
                <a:t> </a:t>
              </a:r>
            </a:p>
            <a:p>
              <a:pPr algn="ctr" defTabSz="889000">
                <a:spcBef>
                  <a:spcPct val="0"/>
                </a:spcBef>
                <a:defRPr/>
              </a:pPr>
              <a:r>
                <a:rPr lang="en-US" dirty="0" smtClean="0">
                  <a:solidFill>
                    <a:schemeClr val="bg1"/>
                  </a:solidFill>
                </a:rPr>
                <a:t>(2018</a:t>
              </a:r>
              <a:r>
                <a:rPr lang="en-US" dirty="0">
                  <a:solidFill>
                    <a:schemeClr val="bg1"/>
                  </a:solidFill>
                </a:rPr>
                <a:t>,  No. 3)</a:t>
              </a:r>
            </a:p>
            <a:p>
              <a:pPr marL="0" marR="0" lvl="0" indent="0" algn="ctr" defTabSz="889000" rtl="0" eaLnBrk="1" fontAlgn="auto" latinLnBrk="0" hangingPunct="1">
                <a:spcBef>
                  <a:spcPct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</a:rPr>
                <a:t>KEMAHASISWAAN</a:t>
              </a:r>
            </a:p>
            <a:p>
              <a:pPr marL="0" marR="0" lvl="0" indent="0" algn="ctr" defTabSz="889000" rtl="0" eaLnBrk="1" fontAlgn="auto" latinLnBrk="0" hangingPunct="1">
                <a:spcBef>
                  <a:spcPct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</a:rPr>
                <a:t>(</a:t>
              </a:r>
              <a:r>
                <a:rPr lang="en-US" dirty="0" smtClean="0">
                  <a:solidFill>
                    <a:schemeClr val="bg1"/>
                  </a:solidFill>
                  <a:latin typeface="Calibri"/>
                </a:rPr>
                <a:t>2018,  No. 3</a:t>
              </a:r>
              <a:r>
                <a:rPr kumimoji="0" lang="en-US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</a:rPr>
                <a:t>)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4727" y="4812820"/>
            <a:ext cx="2307473" cy="1511780"/>
            <a:chOff x="-109235" y="2180701"/>
            <a:chExt cx="2773171" cy="1789427"/>
          </a:xfrm>
        </p:grpSpPr>
        <p:sp>
          <p:nvSpPr>
            <p:cNvPr id="50" name="Hexagon 49"/>
            <p:cNvSpPr/>
            <p:nvPr/>
          </p:nvSpPr>
          <p:spPr>
            <a:xfrm rot="5400000">
              <a:off x="385400" y="1691592"/>
              <a:ext cx="1789427" cy="2767645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Hexagon 4"/>
            <p:cNvSpPr txBox="1"/>
            <p:nvPr/>
          </p:nvSpPr>
          <p:spPr>
            <a:xfrm>
              <a:off x="-109235" y="2500353"/>
              <a:ext cx="2744171" cy="11929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PERPUSTAKAAN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Terakreditasi</a:t>
              </a:r>
              <a:r>
                <a:rPr kumimoji="0" lang="en-US" sz="18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 </a:t>
              </a:r>
            </a:p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(2018)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736134" y="5296866"/>
            <a:ext cx="2045666" cy="1593407"/>
            <a:chOff x="-1" y="975335"/>
            <a:chExt cx="2767645" cy="1789427"/>
          </a:xfrm>
        </p:grpSpPr>
        <p:sp>
          <p:nvSpPr>
            <p:cNvPr id="56" name="Hexagon 55"/>
            <p:cNvSpPr/>
            <p:nvPr/>
          </p:nvSpPr>
          <p:spPr>
            <a:xfrm rot="5400000">
              <a:off x="489108" y="486226"/>
              <a:ext cx="1789427" cy="2767645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Hexagon 4"/>
            <p:cNvSpPr txBox="1"/>
            <p:nvPr/>
          </p:nvSpPr>
          <p:spPr>
            <a:xfrm>
              <a:off x="461273" y="1273573"/>
              <a:ext cx="1845097" cy="11929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-62228" y="1981200"/>
            <a:ext cx="2387489" cy="1286254"/>
            <a:chOff x="-122985" y="915260"/>
            <a:chExt cx="2890632" cy="1789427"/>
          </a:xfrm>
        </p:grpSpPr>
        <p:sp>
          <p:nvSpPr>
            <p:cNvPr id="59" name="Hexagon 58"/>
            <p:cNvSpPr/>
            <p:nvPr/>
          </p:nvSpPr>
          <p:spPr>
            <a:xfrm rot="5400000">
              <a:off x="489110" y="426151"/>
              <a:ext cx="1789427" cy="2767645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Hexagon 4"/>
            <p:cNvSpPr txBox="1"/>
            <p:nvPr/>
          </p:nvSpPr>
          <p:spPr>
            <a:xfrm>
              <a:off x="-122985" y="1179275"/>
              <a:ext cx="2890632" cy="11929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spcBef>
                  <a:spcPct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29 PT 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TERBAIK </a:t>
              </a:r>
            </a:p>
            <a:p>
              <a:pPr marL="0" marR="0" lvl="0" indent="0" algn="ctr" defTabSz="800100" rtl="0" eaLnBrk="1" fontAlgn="auto" latinLnBrk="0" hangingPunct="1">
                <a:spcBef>
                  <a:spcPct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NASIONAL  </a:t>
              </a:r>
            </a:p>
            <a:p>
              <a:pPr marL="0" marR="0" lvl="0" indent="0" algn="ctr" defTabSz="800100" rtl="0" eaLnBrk="1" fontAlgn="auto" latinLnBrk="0" hangingPunct="1">
                <a:spcBef>
                  <a:spcPct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(2018, PTS</a:t>
              </a:r>
              <a:r>
                <a:rPr kumimoji="0" lang="en-US" sz="16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No.1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5" name="Hexagon 64"/>
          <p:cNvSpPr/>
          <p:nvPr/>
        </p:nvSpPr>
        <p:spPr>
          <a:xfrm rot="5400000">
            <a:off x="7290076" y="4394476"/>
            <a:ext cx="1345645" cy="2362202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70" name="Group 69"/>
          <p:cNvGrpSpPr/>
          <p:nvPr/>
        </p:nvGrpSpPr>
        <p:grpSpPr>
          <a:xfrm>
            <a:off x="6580606" y="2165032"/>
            <a:ext cx="2501356" cy="1406236"/>
            <a:chOff x="7463086" y="-1393141"/>
            <a:chExt cx="1694036" cy="1947167"/>
          </a:xfrm>
        </p:grpSpPr>
        <p:sp>
          <p:nvSpPr>
            <p:cNvPr id="71" name="Hexagon 70"/>
            <p:cNvSpPr/>
            <p:nvPr/>
          </p:nvSpPr>
          <p:spPr>
            <a:xfrm rot="5400000">
              <a:off x="7336520" y="-1266575"/>
              <a:ext cx="1947167" cy="169403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Hexagon 4"/>
            <p:cNvSpPr txBox="1"/>
            <p:nvPr/>
          </p:nvSpPr>
          <p:spPr>
            <a:xfrm>
              <a:off x="7599343" y="-1067827"/>
              <a:ext cx="1341763" cy="13403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KLASTER I PENGELOLAAN KUI (PTS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Satu-satunya</a:t>
              </a:r>
              <a:r>
                <a:rPr kumimoji="0" lang="en-US" sz="1800" b="1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Hexagon 4"/>
          <p:cNvSpPr txBox="1"/>
          <p:nvPr/>
        </p:nvSpPr>
        <p:spPr>
          <a:xfrm>
            <a:off x="4800600" y="5546858"/>
            <a:ext cx="1834699" cy="117262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libri"/>
              </a:rPr>
              <a:t>SHINTA</a:t>
            </a:r>
            <a:endParaRPr lang="en-US" sz="1600" b="1" dirty="0" smtClean="0">
              <a:solidFill>
                <a:schemeClr val="bg1"/>
              </a:solidFill>
              <a:latin typeface="Calibri"/>
            </a:endParaRPr>
          </a:p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Calibri"/>
              </a:rPr>
              <a:t>2018, PTS No. 3</a:t>
            </a:r>
          </a:p>
          <a:p>
            <a:pPr marL="0" marR="0" lvl="0" indent="0" algn="ctr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6" name="Hexagon 4"/>
          <p:cNvSpPr txBox="1"/>
          <p:nvPr/>
        </p:nvSpPr>
        <p:spPr>
          <a:xfrm>
            <a:off x="7086597" y="5027109"/>
            <a:ext cx="1834699" cy="117262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</a:rPr>
              <a:t>5 PT ASUH TERBAIK HIBAH PT UNGGUL</a:t>
            </a:r>
          </a:p>
        </p:txBody>
      </p:sp>
      <p:sp>
        <p:nvSpPr>
          <p:cNvPr id="46" name="Hexagon 45"/>
          <p:cNvSpPr/>
          <p:nvPr/>
        </p:nvSpPr>
        <p:spPr>
          <a:xfrm rot="5400000">
            <a:off x="7144758" y="2933141"/>
            <a:ext cx="1345645" cy="2528760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Hexagon 4"/>
          <p:cNvSpPr txBox="1"/>
          <p:nvPr/>
        </p:nvSpPr>
        <p:spPr>
          <a:xfrm>
            <a:off x="6656346" y="3627972"/>
            <a:ext cx="2411454" cy="117262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marR="0" lvl="0" indent="0" algn="ctr" defTabSz="889000" rtl="0" eaLnBrk="1" fontAlgn="auto" latinLnBrk="0" hangingPunct="1"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</a:rPr>
              <a:t>SPEKTRO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</a:rPr>
              <a:t>Terbaik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889000" rtl="0" eaLnBrk="1" fontAlgn="auto" latinLnBrk="0" hangingPunct="1"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Calibri"/>
              </a:rPr>
              <a:t>&amp; </a:t>
            </a:r>
            <a:r>
              <a:rPr lang="en-US" sz="2000" b="1" dirty="0" err="1" smtClean="0">
                <a:solidFill>
                  <a:schemeClr val="bg1"/>
                </a:solidFill>
                <a:latin typeface="Calibri"/>
              </a:rPr>
              <a:t>Merk</a:t>
            </a:r>
            <a:r>
              <a:rPr lang="en-US" sz="2000" b="1" dirty="0" smtClean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alibri"/>
              </a:rPr>
              <a:t>Terbaik</a:t>
            </a:r>
            <a:r>
              <a:rPr lang="en-US" sz="20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Calibri"/>
              </a:rPr>
              <a:t>(</a:t>
            </a:r>
            <a:r>
              <a:rPr lang="en-US" sz="2000" b="1" dirty="0" err="1" smtClean="0">
                <a:solidFill>
                  <a:schemeClr val="bg1"/>
                </a:solidFill>
                <a:latin typeface="Calibri"/>
              </a:rPr>
              <a:t>Kategori</a:t>
            </a:r>
            <a:r>
              <a:rPr lang="en-US" sz="2000" b="1" dirty="0" smtClean="0">
                <a:solidFill>
                  <a:schemeClr val="bg1"/>
                </a:solidFill>
                <a:latin typeface="Calibri"/>
              </a:rPr>
              <a:t> PTS)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560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33400" y="2209800"/>
            <a:ext cx="7924800" cy="3429000"/>
          </a:xfrm>
        </p:spPr>
        <p:txBody>
          <a:bodyPr>
            <a:normAutofit/>
          </a:bodyPr>
          <a:lstStyle/>
          <a:p>
            <a:pPr marL="228600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b="0" dirty="0" smtClean="0">
                <a:solidFill>
                  <a:srgbClr val="0066FF"/>
                </a:solidFill>
                <a:latin typeface="Berlin Sans FB" pitchFamily="34" charset="0"/>
                <a:cs typeface="Tahoma" pitchFamily="34" charset="0"/>
              </a:rPr>
              <a:t>SISTEM PENJAMINAN MUTU</a:t>
            </a:r>
            <a:br>
              <a:rPr lang="en-US" b="0" dirty="0" smtClean="0">
                <a:solidFill>
                  <a:srgbClr val="0066FF"/>
                </a:solidFill>
                <a:latin typeface="Berlin Sans FB" pitchFamily="34" charset="0"/>
                <a:cs typeface="Tahoma" pitchFamily="34" charset="0"/>
              </a:rPr>
            </a:br>
            <a:r>
              <a:rPr lang="en-US" dirty="0" smtClean="0">
                <a:solidFill>
                  <a:srgbClr val="0066FF"/>
                </a:solidFill>
                <a:latin typeface="Berlin Sans FB" pitchFamily="34" charset="0"/>
                <a:cs typeface="Tahoma" pitchFamily="34" charset="0"/>
              </a:rPr>
              <a:t>PENDIDIKAN TINGGI</a:t>
            </a:r>
            <a:br>
              <a:rPr lang="en-US" dirty="0" smtClean="0">
                <a:solidFill>
                  <a:srgbClr val="0066FF"/>
                </a:solidFill>
                <a:latin typeface="Berlin Sans FB" pitchFamily="34" charset="0"/>
                <a:cs typeface="Tahoma" pitchFamily="34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Maiandra GD" pitchFamily="34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Maiandra GD" pitchFamily="34" charset="0"/>
              </a:rPr>
              <a:t>P</a:t>
            </a:r>
            <a:r>
              <a:rPr lang="en-US" sz="3200" b="1" dirty="0" err="1" smtClean="0">
                <a:solidFill>
                  <a:srgbClr val="FF0000"/>
                </a:solidFill>
                <a:latin typeface="Maiandra GD" pitchFamily="34" charset="0"/>
              </a:rPr>
              <a:t>ermenristekdikti</a:t>
            </a:r>
            <a:r>
              <a:rPr lang="en-US" sz="3200" b="1" dirty="0" smtClean="0">
                <a:solidFill>
                  <a:srgbClr val="FF0000"/>
                </a:solidFill>
                <a:latin typeface="Maiandra GD" pitchFamily="34" charset="0"/>
              </a:rPr>
              <a:t> No</a:t>
            </a:r>
            <a:r>
              <a:rPr lang="en-US" sz="3200" b="1" dirty="0">
                <a:solidFill>
                  <a:srgbClr val="FF0000"/>
                </a:solidFill>
                <a:latin typeface="Maiandra GD" pitchFamily="34" charset="0"/>
              </a:rPr>
              <a:t>. 62 </a:t>
            </a:r>
            <a:r>
              <a:rPr lang="en-US" sz="3200" b="1" dirty="0" err="1">
                <a:solidFill>
                  <a:srgbClr val="FF0000"/>
                </a:solidFill>
                <a:latin typeface="Maiandra GD" pitchFamily="34" charset="0"/>
              </a:rPr>
              <a:t>Th</a:t>
            </a:r>
            <a:r>
              <a:rPr lang="en-US" sz="3200" b="1" dirty="0">
                <a:solidFill>
                  <a:srgbClr val="FF0000"/>
                </a:solidFill>
                <a:latin typeface="Maiandra GD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Maiandra GD" pitchFamily="34" charset="0"/>
              </a:rPr>
              <a:t>2016) </a:t>
            </a:r>
            <a:endParaRPr lang="en-US" sz="3200" dirty="0">
              <a:solidFill>
                <a:srgbClr val="0066FF"/>
              </a:solidFill>
              <a:latin typeface="Berlin Sans FB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52400"/>
            <a:ext cx="996827" cy="863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619520"/>
            <a:ext cx="2610764" cy="235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1470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29" y="0"/>
            <a:ext cx="9173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76200" y="3505200"/>
            <a:ext cx="2971800" cy="2819400"/>
          </a:xfrm>
          <a:prstGeom prst="rect">
            <a:avLst/>
          </a:prstGeom>
        </p:spPr>
        <p:txBody>
          <a:bodyPr/>
          <a:lstStyle/>
          <a:p>
            <a:pPr marL="182563" indent="-176213" algn="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buFont typeface="Wingdings" pitchFamily="2" charset="2"/>
              <a:buNone/>
              <a:defRPr/>
            </a:pPr>
            <a:r>
              <a:rPr lang="en-US" b="1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SPM </a:t>
            </a:r>
            <a:r>
              <a:rPr lang="en-US" sz="3200" b="1" dirty="0" err="1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Pendidikan</a:t>
            </a:r>
            <a:r>
              <a:rPr lang="en-US" sz="3200" b="1" dirty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Tinggi</a:t>
            </a:r>
            <a:r>
              <a:rPr lang="en-US" sz="3200" b="1" dirty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 </a:t>
            </a:r>
            <a:endParaRPr lang="en-US" sz="3200" b="1" dirty="0" smtClean="0">
              <a:solidFill>
                <a:srgbClr val="0000FF"/>
              </a:solidFill>
              <a:latin typeface="Arial Black" pitchFamily="34" charset="0"/>
              <a:cs typeface="Tahoma" pitchFamily="34" charset="0"/>
            </a:endParaRPr>
          </a:p>
          <a:p>
            <a:pPr marL="228600" algn="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endParaRPr lang="en-US" sz="2000" b="1" dirty="0" smtClean="0">
              <a:solidFill>
                <a:srgbClr val="0000FF"/>
              </a:solidFill>
              <a:latin typeface="Maiandra GD" pitchFamily="34" charset="0"/>
            </a:endParaRPr>
          </a:p>
          <a:p>
            <a:pPr marL="228600" algn="r">
              <a:lnSpc>
                <a:spcPct val="80000"/>
              </a:lnSpc>
              <a:spcBef>
                <a:spcPct val="20000"/>
              </a:spcBef>
              <a:buClr>
                <a:srgbClr val="F9F9F9"/>
              </a:buClr>
              <a:buSzPct val="65000"/>
              <a:defRPr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Maiandra GD" pitchFamily="34" charset="0"/>
                <a:cs typeface="+mn-cs"/>
              </a:rPr>
              <a:t>	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2527" y="1086716"/>
            <a:ext cx="606565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52400"/>
            <a:ext cx="5181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595312"/>
            <a:ext cx="285077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8191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9848</TotalTime>
  <Words>1070</Words>
  <Application>Microsoft Office PowerPoint</Application>
  <PresentationFormat>On-screen Show (4:3)</PresentationFormat>
  <Paragraphs>226</Paragraphs>
  <Slides>51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71" baseType="lpstr">
      <vt:lpstr>Arial Unicode MS</vt:lpstr>
      <vt:lpstr>Arial</vt:lpstr>
      <vt:lpstr>Arial </vt:lpstr>
      <vt:lpstr>Arial Black</vt:lpstr>
      <vt:lpstr>Arial Narrow</vt:lpstr>
      <vt:lpstr>Arial Rounded MT Bold</vt:lpstr>
      <vt:lpstr>Bahnschrift SemiBold</vt:lpstr>
      <vt:lpstr>Berlin Sans FB</vt:lpstr>
      <vt:lpstr>Calibri</vt:lpstr>
      <vt:lpstr>Gill Sans MT</vt:lpstr>
      <vt:lpstr>Impact</vt:lpstr>
      <vt:lpstr>Kozuka Mincho Pro H</vt:lpstr>
      <vt:lpstr>Lucida Calligraphy</vt:lpstr>
      <vt:lpstr>Lucida Sans</vt:lpstr>
      <vt:lpstr>Maiandra GD</vt:lpstr>
      <vt:lpstr>Myriad Pro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Sekilas Tentang  Universitas Islam Indonesia</vt:lpstr>
      <vt:lpstr>PowerPoint Presentation</vt:lpstr>
      <vt:lpstr>PowerPoint Presentation</vt:lpstr>
      <vt:lpstr>PowerPoint Presentation</vt:lpstr>
      <vt:lpstr>PowerPoint Presentation</vt:lpstr>
      <vt:lpstr>SISTEM PENJAMINAN MUTU PENDIDIKAN TINGGI (Permenristekdikti No. 62 Th 2016) </vt:lpstr>
      <vt:lpstr>PowerPoint Presentation</vt:lpstr>
      <vt:lpstr>Siklus Implementasi SPMI</vt:lpstr>
      <vt:lpstr>Siklus Implementasi SPMI</vt:lpstr>
      <vt:lpstr>Siklus Implementasi SPMI</vt:lpstr>
      <vt:lpstr>Siklus Implementasi SPMI</vt:lpstr>
      <vt:lpstr>Siklus Implementasi SPMI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SISTEM PENJAMINAN MUTU UNIVERSITAS ISLAM INDONESIA </vt:lpstr>
      <vt:lpstr>PowerPoint Presentation</vt:lpstr>
      <vt:lpstr>PowerPoint Presentation</vt:lpstr>
      <vt:lpstr>SCOPE OF IQAS</vt:lpstr>
      <vt:lpstr>STANDAR UII</vt:lpstr>
      <vt:lpstr>PowerPoint Presentation</vt:lpstr>
      <vt:lpstr>PowerPoint Presentation</vt:lpstr>
      <vt:lpstr>2 MEI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 of Learning Process</vt:lpstr>
      <vt:lpstr>STANDAR UII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Studi Banding ITS di Universitas Islam Indonesia Rabu, 6 Desember 2017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 Performance Indicators</dc:title>
  <dc:creator>Kariyam_Admin</dc:creator>
  <cp:lastModifiedBy>DELL</cp:lastModifiedBy>
  <cp:revision>317</cp:revision>
  <dcterms:created xsi:type="dcterms:W3CDTF">2015-06-03T02:27:11Z</dcterms:created>
  <dcterms:modified xsi:type="dcterms:W3CDTF">2018-09-28T01:35:14Z</dcterms:modified>
</cp:coreProperties>
</file>