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1" r:id="rId21"/>
    <p:sldId id="292" r:id="rId22"/>
    <p:sldId id="290" r:id="rId23"/>
    <p:sldId id="306" r:id="rId24"/>
    <p:sldId id="293" r:id="rId25"/>
    <p:sldId id="305" r:id="rId26"/>
    <p:sldId id="294" r:id="rId27"/>
    <p:sldId id="295" r:id="rId28"/>
    <p:sldId id="296" r:id="rId29"/>
    <p:sldId id="297" r:id="rId30"/>
    <p:sldId id="299" r:id="rId31"/>
    <p:sldId id="300" r:id="rId32"/>
    <p:sldId id="301" r:id="rId33"/>
    <p:sldId id="304" r:id="rId34"/>
    <p:sldId id="311" r:id="rId35"/>
    <p:sldId id="302" r:id="rId36"/>
    <p:sldId id="303" r:id="rId37"/>
    <p:sldId id="314" r:id="rId38"/>
    <p:sldId id="312" r:id="rId39"/>
    <p:sldId id="310" r:id="rId40"/>
    <p:sldId id="307" r:id="rId41"/>
    <p:sldId id="308" r:id="rId42"/>
    <p:sldId id="309" r:id="rId43"/>
    <p:sldId id="260" r:id="rId44"/>
  </p:sldIdLst>
  <p:sldSz cx="9144000" cy="6858000" type="screen4x3"/>
  <p:notesSz cx="7099300" cy="102346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9" autoAdjust="0"/>
    <p:restoredTop sz="93059"/>
  </p:normalViewPr>
  <p:slideViewPr>
    <p:cSldViewPr>
      <p:cViewPr varScale="1">
        <p:scale>
          <a:sx n="68" d="100"/>
          <a:sy n="68" d="100"/>
        </p:scale>
        <p:origin x="-786" y="-102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9C0A6-4B4D-4ED5-99EE-078FB2FA9D5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1B59764-AA06-4439-A216-0B1656F21374}">
      <dgm:prSet phldrT="[Text]" custT="1"/>
      <dgm:spPr/>
      <dgm:t>
        <a:bodyPr/>
        <a:lstStyle/>
        <a:p>
          <a:r>
            <a:rPr lang="id-ID" sz="2000" dirty="0" smtClean="0"/>
            <a:t>Workshop Borang (&gt;12 bulan)</a:t>
          </a:r>
          <a:endParaRPr lang="en-US" sz="2000" dirty="0"/>
        </a:p>
      </dgm:t>
    </dgm:pt>
    <dgm:pt modelId="{1ABA8389-45CE-43D2-8CD3-CF3A72725E43}" type="parTrans" cxnId="{B67B90FB-2089-4B96-B9FB-B8ADC5C28742}">
      <dgm:prSet/>
      <dgm:spPr/>
      <dgm:t>
        <a:bodyPr/>
        <a:lstStyle/>
        <a:p>
          <a:endParaRPr lang="en-US"/>
        </a:p>
      </dgm:t>
    </dgm:pt>
    <dgm:pt modelId="{49458433-FED8-4462-93E6-647C2D4DCC1A}" type="sibTrans" cxnId="{B67B90FB-2089-4B96-B9FB-B8ADC5C28742}">
      <dgm:prSet/>
      <dgm:spPr/>
      <dgm:t>
        <a:bodyPr/>
        <a:lstStyle/>
        <a:p>
          <a:endParaRPr lang="en-US"/>
        </a:p>
      </dgm:t>
    </dgm:pt>
    <dgm:pt modelId="{4A9AC44E-9DB6-46C4-A1F8-90A5C7ED4345}">
      <dgm:prSet phldrT="[Text]" custT="1"/>
      <dgm:spPr/>
      <dgm:t>
        <a:bodyPr/>
        <a:lstStyle/>
        <a:p>
          <a:r>
            <a:rPr lang="id-ID" sz="2000" dirty="0" smtClean="0"/>
            <a:t>Penyusunan/Pendampingan (7-12 sebelum habis)</a:t>
          </a:r>
          <a:endParaRPr lang="en-US" sz="2000" dirty="0"/>
        </a:p>
      </dgm:t>
    </dgm:pt>
    <dgm:pt modelId="{48D5EB1C-7A81-43B6-970D-FAD5AB4E302A}" type="parTrans" cxnId="{52CE92A2-400D-450E-BD31-D84F72DFDC59}">
      <dgm:prSet/>
      <dgm:spPr/>
      <dgm:t>
        <a:bodyPr/>
        <a:lstStyle/>
        <a:p>
          <a:endParaRPr lang="en-US"/>
        </a:p>
      </dgm:t>
    </dgm:pt>
    <dgm:pt modelId="{F799BE60-AC0A-4A03-A7E9-63DE13806A91}" type="sibTrans" cxnId="{52CE92A2-400D-450E-BD31-D84F72DFDC59}">
      <dgm:prSet/>
      <dgm:spPr/>
      <dgm:t>
        <a:bodyPr/>
        <a:lstStyle/>
        <a:p>
          <a:endParaRPr lang="en-US"/>
        </a:p>
      </dgm:t>
    </dgm:pt>
    <dgm:pt modelId="{7CBCAEFC-606B-4FDA-96D4-048F45190AAE}">
      <dgm:prSet phldrT="[Text]" custT="1"/>
      <dgm:spPr/>
      <dgm:t>
        <a:bodyPr/>
        <a:lstStyle/>
        <a:p>
          <a:r>
            <a:rPr lang="id-ID" sz="2000" dirty="0" smtClean="0"/>
            <a:t>AMI (lingkup dokumen BAN-PT) (&gt;9 bln)</a:t>
          </a:r>
          <a:endParaRPr lang="en-US" sz="2000" dirty="0"/>
        </a:p>
      </dgm:t>
    </dgm:pt>
    <dgm:pt modelId="{C102E7C5-4F09-4D5D-B283-C6A7AE621D29}" type="parTrans" cxnId="{E385492C-1931-4713-9A31-2DE5591F718B}">
      <dgm:prSet/>
      <dgm:spPr/>
      <dgm:t>
        <a:bodyPr/>
        <a:lstStyle/>
        <a:p>
          <a:endParaRPr lang="en-US"/>
        </a:p>
      </dgm:t>
    </dgm:pt>
    <dgm:pt modelId="{6E39C465-9213-44B0-9642-1E785425F4B9}" type="sibTrans" cxnId="{E385492C-1931-4713-9A31-2DE5591F718B}">
      <dgm:prSet/>
      <dgm:spPr/>
      <dgm:t>
        <a:bodyPr/>
        <a:lstStyle/>
        <a:p>
          <a:endParaRPr lang="en-US"/>
        </a:p>
      </dgm:t>
    </dgm:pt>
    <dgm:pt modelId="{ACCA262A-10B5-4DAB-B171-774A8FBA954F}">
      <dgm:prSet phldrT="[Text]" custT="1"/>
      <dgm:spPr/>
      <dgm:t>
        <a:bodyPr/>
        <a:lstStyle/>
        <a:p>
          <a:r>
            <a:rPr lang="id-ID" sz="2000" dirty="0" smtClean="0"/>
            <a:t>Simulasi (&gt;7 bln)</a:t>
          </a:r>
          <a:endParaRPr lang="en-US" sz="2000" dirty="0"/>
        </a:p>
      </dgm:t>
    </dgm:pt>
    <dgm:pt modelId="{C5CF9EB3-5E97-4FBA-BF1B-8D56DABB6A2B}" type="parTrans" cxnId="{A817FB33-B1FD-4973-900E-FAC22426610E}">
      <dgm:prSet/>
      <dgm:spPr/>
      <dgm:t>
        <a:bodyPr/>
        <a:lstStyle/>
        <a:p>
          <a:endParaRPr lang="en-US"/>
        </a:p>
      </dgm:t>
    </dgm:pt>
    <dgm:pt modelId="{90169255-AAAD-468C-83BD-E004427A3801}" type="sibTrans" cxnId="{A817FB33-B1FD-4973-900E-FAC22426610E}">
      <dgm:prSet/>
      <dgm:spPr/>
      <dgm:t>
        <a:bodyPr/>
        <a:lstStyle/>
        <a:p>
          <a:endParaRPr lang="en-US"/>
        </a:p>
      </dgm:t>
    </dgm:pt>
    <dgm:pt modelId="{9B80F94E-887A-4D4A-9EA1-1F86CAD3378D}">
      <dgm:prSet phldrT="[Text]" custT="1"/>
      <dgm:spPr/>
      <dgm:t>
        <a:bodyPr/>
        <a:lstStyle/>
        <a:p>
          <a:r>
            <a:rPr lang="id-ID" sz="2000" dirty="0" smtClean="0"/>
            <a:t>Pembuatan SPR</a:t>
          </a:r>
          <a:endParaRPr lang="en-US" sz="2000" dirty="0"/>
        </a:p>
      </dgm:t>
    </dgm:pt>
    <dgm:pt modelId="{5CAE7AC0-7CED-4A90-A3FD-76DA00CC1C5F}" type="parTrans" cxnId="{CCFE994A-ED66-4B37-9ABA-B88CCAD0960B}">
      <dgm:prSet/>
      <dgm:spPr/>
      <dgm:t>
        <a:bodyPr/>
        <a:lstStyle/>
        <a:p>
          <a:endParaRPr lang="en-US"/>
        </a:p>
      </dgm:t>
    </dgm:pt>
    <dgm:pt modelId="{9F535DCB-216B-4A04-97F1-CFE202BEFF9A}" type="sibTrans" cxnId="{CCFE994A-ED66-4B37-9ABA-B88CCAD0960B}">
      <dgm:prSet/>
      <dgm:spPr/>
      <dgm:t>
        <a:bodyPr/>
        <a:lstStyle/>
        <a:p>
          <a:endParaRPr lang="en-US"/>
        </a:p>
      </dgm:t>
    </dgm:pt>
    <dgm:pt modelId="{CAA7124C-D411-4F89-92FA-648AD90F6403}">
      <dgm:prSet phldrT="[Text]" custT="1"/>
      <dgm:spPr/>
      <dgm:t>
        <a:bodyPr/>
        <a:lstStyle/>
        <a:p>
          <a:r>
            <a:rPr lang="en-US" sz="2000" dirty="0" smtClean="0"/>
            <a:t>U</a:t>
          </a:r>
          <a:r>
            <a:rPr lang="id-ID" sz="2000" dirty="0" err="1" smtClean="0"/>
            <a:t>nggah</a:t>
          </a:r>
          <a:r>
            <a:rPr lang="id-ID" sz="2000" dirty="0" smtClean="0"/>
            <a:t> SAPTO  (&gt; 6 bln)</a:t>
          </a:r>
          <a:endParaRPr lang="en-US" sz="2000" dirty="0"/>
        </a:p>
      </dgm:t>
    </dgm:pt>
    <dgm:pt modelId="{8B741D4C-1E7B-4373-AE84-0147C32A7E3D}" type="parTrans" cxnId="{CE42B3FB-94F2-469E-BFA1-8FD948253C7C}">
      <dgm:prSet/>
      <dgm:spPr/>
      <dgm:t>
        <a:bodyPr/>
        <a:lstStyle/>
        <a:p>
          <a:endParaRPr lang="en-US"/>
        </a:p>
      </dgm:t>
    </dgm:pt>
    <dgm:pt modelId="{BFF08990-9729-4B91-9272-9A98F14394DA}" type="sibTrans" cxnId="{CE42B3FB-94F2-469E-BFA1-8FD948253C7C}">
      <dgm:prSet/>
      <dgm:spPr/>
      <dgm:t>
        <a:bodyPr/>
        <a:lstStyle/>
        <a:p>
          <a:endParaRPr lang="en-US"/>
        </a:p>
      </dgm:t>
    </dgm:pt>
    <dgm:pt modelId="{C9272C14-50A2-D549-8115-7521769DC706}">
      <dgm:prSet phldrT="[Text]" custT="1"/>
      <dgm:spPr/>
      <dgm:t>
        <a:bodyPr/>
        <a:lstStyle/>
        <a:p>
          <a:r>
            <a:rPr lang="en-US" sz="2000" dirty="0" err="1" smtClean="0"/>
            <a:t>Peringatan</a:t>
          </a:r>
          <a:r>
            <a:rPr lang="en-US" sz="2000" dirty="0" smtClean="0"/>
            <a:t>/email </a:t>
          </a:r>
          <a:r>
            <a:rPr lang="en-US" sz="2000" dirty="0" err="1" smtClean="0"/>
            <a:t>persiapan</a:t>
          </a:r>
          <a:r>
            <a:rPr lang="en-US" sz="2000" dirty="0" smtClean="0"/>
            <a:t> </a:t>
          </a:r>
          <a:r>
            <a:rPr lang="en-US" sz="2000" dirty="0" err="1" smtClean="0"/>
            <a:t>akreditasi</a:t>
          </a:r>
          <a:r>
            <a:rPr lang="en-US" sz="2000" dirty="0" smtClean="0"/>
            <a:t> (H-400)</a:t>
          </a:r>
          <a:endParaRPr lang="en-US" sz="2000" dirty="0"/>
        </a:p>
      </dgm:t>
    </dgm:pt>
    <dgm:pt modelId="{ED9969C7-6A34-D141-B3C5-7E76A06BE4E9}" type="parTrans" cxnId="{7FF634AE-0D0A-3844-8E15-BDEAF4D4A47C}">
      <dgm:prSet/>
      <dgm:spPr/>
      <dgm:t>
        <a:bodyPr/>
        <a:lstStyle/>
        <a:p>
          <a:endParaRPr lang="en-US"/>
        </a:p>
      </dgm:t>
    </dgm:pt>
    <dgm:pt modelId="{09BBB10A-ADE2-D74E-822E-D6421B2C16BC}" type="sibTrans" cxnId="{7FF634AE-0D0A-3844-8E15-BDEAF4D4A47C}">
      <dgm:prSet/>
      <dgm:spPr/>
      <dgm:t>
        <a:bodyPr/>
        <a:lstStyle/>
        <a:p>
          <a:endParaRPr lang="en-US"/>
        </a:p>
      </dgm:t>
    </dgm:pt>
    <dgm:pt modelId="{58B22260-DCD9-1348-B80D-4163E0293421}">
      <dgm:prSet phldrT="[Text]" custT="1"/>
      <dgm:spPr/>
      <dgm:t>
        <a:bodyPr/>
        <a:lstStyle/>
        <a:p>
          <a:r>
            <a:rPr lang="en-US" sz="2000" dirty="0" smtClean="0"/>
            <a:t> </a:t>
          </a:r>
          <a:r>
            <a:rPr lang="en-US" sz="2000" dirty="0" err="1" smtClean="0"/>
            <a:t>Cek</a:t>
          </a:r>
          <a:r>
            <a:rPr lang="en-US" sz="2000" dirty="0" smtClean="0"/>
            <a:t> </a:t>
          </a:r>
          <a:r>
            <a:rPr lang="en-US" sz="2000" dirty="0" err="1" smtClean="0"/>
            <a:t>Similaritas</a:t>
          </a:r>
          <a:r>
            <a:rPr lang="en-US" sz="2000" dirty="0" smtClean="0"/>
            <a:t> (&gt;8 </a:t>
          </a:r>
          <a:r>
            <a:rPr lang="en-US" sz="2000" dirty="0" err="1" smtClean="0"/>
            <a:t>bln</a:t>
          </a:r>
          <a:r>
            <a:rPr lang="en-US" sz="2000" dirty="0" smtClean="0"/>
            <a:t>)</a:t>
          </a:r>
          <a:endParaRPr lang="en-US" sz="2000" dirty="0"/>
        </a:p>
      </dgm:t>
    </dgm:pt>
    <dgm:pt modelId="{6F48EED7-7DF2-404C-941C-E8B4050E97D5}" type="parTrans" cxnId="{B732D675-9E3E-4741-954B-EACE4CE6B6CB}">
      <dgm:prSet/>
      <dgm:spPr/>
      <dgm:t>
        <a:bodyPr/>
        <a:lstStyle/>
        <a:p>
          <a:endParaRPr lang="en-US"/>
        </a:p>
      </dgm:t>
    </dgm:pt>
    <dgm:pt modelId="{6892661F-56B5-8841-BA30-078644D512B3}" type="sibTrans" cxnId="{B732D675-9E3E-4741-954B-EACE4CE6B6CB}">
      <dgm:prSet/>
      <dgm:spPr/>
      <dgm:t>
        <a:bodyPr/>
        <a:lstStyle/>
        <a:p>
          <a:endParaRPr lang="en-US"/>
        </a:p>
      </dgm:t>
    </dgm:pt>
    <dgm:pt modelId="{56516EAB-5955-4AD7-88CA-4475F40B7898}" type="pres">
      <dgm:prSet presAssocID="{3A39C0A6-4B4D-4ED5-99EE-078FB2FA9D5B}" presName="CompostProcess" presStyleCnt="0">
        <dgm:presLayoutVars>
          <dgm:dir/>
          <dgm:resizeHandles val="exact"/>
        </dgm:presLayoutVars>
      </dgm:prSet>
      <dgm:spPr/>
    </dgm:pt>
    <dgm:pt modelId="{E76CA76F-0E3D-4210-BF3C-5F5D59CA8206}" type="pres">
      <dgm:prSet presAssocID="{3A39C0A6-4B4D-4ED5-99EE-078FB2FA9D5B}" presName="arrow" presStyleLbl="bgShp" presStyleIdx="0" presStyleCnt="1"/>
      <dgm:spPr/>
    </dgm:pt>
    <dgm:pt modelId="{AC41719E-8457-4C1F-8B0F-01D325F69835}" type="pres">
      <dgm:prSet presAssocID="{3A39C0A6-4B4D-4ED5-99EE-078FB2FA9D5B}" presName="linearProcess" presStyleCnt="0"/>
      <dgm:spPr/>
    </dgm:pt>
    <dgm:pt modelId="{3A6E544E-5E99-FD44-8712-9CC3AB1BC2EC}" type="pres">
      <dgm:prSet presAssocID="{C9272C14-50A2-D549-8115-7521769DC706}" presName="textNode" presStyleLbl="node1" presStyleIdx="0" presStyleCnt="8" custScaleX="115655" custScaleY="119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7BFA0-2BAD-B844-8E32-8B6D411ED42C}" type="pres">
      <dgm:prSet presAssocID="{09BBB10A-ADE2-D74E-822E-D6421B2C16BC}" presName="sibTrans" presStyleCnt="0"/>
      <dgm:spPr/>
    </dgm:pt>
    <dgm:pt modelId="{8EB1DC11-76EC-4CA3-900E-AF9C907917FF}" type="pres">
      <dgm:prSet presAssocID="{51B59764-AA06-4439-A216-0B1656F21374}" presName="textNode" presStyleLbl="node1" presStyleIdx="1" presStyleCnt="8" custScaleX="134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804B8-0A4E-45A6-B7BC-41A7889830A5}" type="pres">
      <dgm:prSet presAssocID="{49458433-FED8-4462-93E6-647C2D4DCC1A}" presName="sibTrans" presStyleCnt="0"/>
      <dgm:spPr/>
    </dgm:pt>
    <dgm:pt modelId="{45EB66E2-E601-4F31-BD4F-EBAC914EC914}" type="pres">
      <dgm:prSet presAssocID="{4A9AC44E-9DB6-46C4-A1F8-90A5C7ED4345}" presName="textNode" presStyleLbl="node1" presStyleIdx="2" presStyleCnt="8" custScaleX="163270" custScaleY="123519" custLinFactNeighborX="-43503" custLinFactNeighborY="-3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459E8-D743-4380-9D5E-96E10D39901A}" type="pres">
      <dgm:prSet presAssocID="{F799BE60-AC0A-4A03-A7E9-63DE13806A91}" presName="sibTrans" presStyleCnt="0"/>
      <dgm:spPr/>
    </dgm:pt>
    <dgm:pt modelId="{D427E82F-9971-4D28-825F-3D426F18B9E5}" type="pres">
      <dgm:prSet presAssocID="{7CBCAEFC-606B-4FDA-96D4-048F45190AAE}" presName="textNode" presStyleLbl="node1" presStyleIdx="3" presStyleCnt="8" custScaleX="146220" custLinFactNeighborX="-75553" custLinFactNeighborY="-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BA18E-7051-4473-89AB-F2CD22846F21}" type="pres">
      <dgm:prSet presAssocID="{6E39C465-9213-44B0-9642-1E785425F4B9}" presName="sibTrans" presStyleCnt="0"/>
      <dgm:spPr/>
    </dgm:pt>
    <dgm:pt modelId="{A623E8A6-4F4E-1D4B-9958-EE3F1EB1AA06}" type="pres">
      <dgm:prSet presAssocID="{58B22260-DCD9-1348-B80D-4163E0293421}" presName="textNode" presStyleLbl="node1" presStyleIdx="4" presStyleCnt="8" custScaleX="144191" custLinFactNeighborX="-32259" custLinFactNeighborY="-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EE56F-86AA-9242-96C9-AB4BDBE631A6}" type="pres">
      <dgm:prSet presAssocID="{6892661F-56B5-8841-BA30-078644D512B3}" presName="sibTrans" presStyleCnt="0"/>
      <dgm:spPr/>
    </dgm:pt>
    <dgm:pt modelId="{A98CABBC-E34B-4FBF-B68E-3E298CCB0AC0}" type="pres">
      <dgm:prSet presAssocID="{ACCA262A-10B5-4DAB-B171-774A8FBA954F}" presName="textNode" presStyleLbl="node1" presStyleIdx="5" presStyleCnt="8" custLinFactNeighborX="42665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1898-E768-4A5D-A79B-34D5D91A3F45}" type="pres">
      <dgm:prSet presAssocID="{90169255-AAAD-468C-83BD-E004427A3801}" presName="sibTrans" presStyleCnt="0"/>
      <dgm:spPr/>
    </dgm:pt>
    <dgm:pt modelId="{8F41EBD7-6008-46E3-90F5-E4A37E3A35DD}" type="pres">
      <dgm:prSet presAssocID="{9B80F94E-887A-4D4A-9EA1-1F86CAD3378D}" presName="textNode" presStyleLbl="node1" presStyleIdx="6" presStyleCnt="8" custLinFactNeighborX="13412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788A0-6871-4807-A3DA-378831760E46}" type="pres">
      <dgm:prSet presAssocID="{9F535DCB-216B-4A04-97F1-CFE202BEFF9A}" presName="sibTrans" presStyleCnt="0"/>
      <dgm:spPr/>
    </dgm:pt>
    <dgm:pt modelId="{8AF3ED08-A494-4BD0-A313-37E8FBB9BEF6}" type="pres">
      <dgm:prSet presAssocID="{CAA7124C-D411-4F89-92FA-648AD90F6403}" presName="textNode" presStyleLbl="node1" presStyleIdx="7" presStyleCnt="8" custScaleX="143938" custLinFactNeighborX="2127" custLinFactNeighborY="-3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D3987-71E5-41DF-BE1A-0AF633705AE8}" type="presOf" srcId="{C9272C14-50A2-D549-8115-7521769DC706}" destId="{3A6E544E-5E99-FD44-8712-9CC3AB1BC2EC}" srcOrd="0" destOrd="0" presId="urn:microsoft.com/office/officeart/2005/8/layout/hProcess9"/>
    <dgm:cxn modelId="{CCFE994A-ED66-4B37-9ABA-B88CCAD0960B}" srcId="{3A39C0A6-4B4D-4ED5-99EE-078FB2FA9D5B}" destId="{9B80F94E-887A-4D4A-9EA1-1F86CAD3378D}" srcOrd="6" destOrd="0" parTransId="{5CAE7AC0-7CED-4A90-A3FD-76DA00CC1C5F}" sibTransId="{9F535DCB-216B-4A04-97F1-CFE202BEFF9A}"/>
    <dgm:cxn modelId="{BDC1A966-1902-4F02-9902-6A73E58DF4BC}" type="presOf" srcId="{58B22260-DCD9-1348-B80D-4163E0293421}" destId="{A623E8A6-4F4E-1D4B-9958-EE3F1EB1AA06}" srcOrd="0" destOrd="0" presId="urn:microsoft.com/office/officeart/2005/8/layout/hProcess9"/>
    <dgm:cxn modelId="{CE42B3FB-94F2-469E-BFA1-8FD948253C7C}" srcId="{3A39C0A6-4B4D-4ED5-99EE-078FB2FA9D5B}" destId="{CAA7124C-D411-4F89-92FA-648AD90F6403}" srcOrd="7" destOrd="0" parTransId="{8B741D4C-1E7B-4373-AE84-0147C32A7E3D}" sibTransId="{BFF08990-9729-4B91-9272-9A98F14394DA}"/>
    <dgm:cxn modelId="{B732D675-9E3E-4741-954B-EACE4CE6B6CB}" srcId="{3A39C0A6-4B4D-4ED5-99EE-078FB2FA9D5B}" destId="{58B22260-DCD9-1348-B80D-4163E0293421}" srcOrd="4" destOrd="0" parTransId="{6F48EED7-7DF2-404C-941C-E8B4050E97D5}" sibTransId="{6892661F-56B5-8841-BA30-078644D512B3}"/>
    <dgm:cxn modelId="{679E1579-B789-409E-BD7C-A1BE5F02C979}" type="presOf" srcId="{9B80F94E-887A-4D4A-9EA1-1F86CAD3378D}" destId="{8F41EBD7-6008-46E3-90F5-E4A37E3A35DD}" srcOrd="0" destOrd="0" presId="urn:microsoft.com/office/officeart/2005/8/layout/hProcess9"/>
    <dgm:cxn modelId="{A817FB33-B1FD-4973-900E-FAC22426610E}" srcId="{3A39C0A6-4B4D-4ED5-99EE-078FB2FA9D5B}" destId="{ACCA262A-10B5-4DAB-B171-774A8FBA954F}" srcOrd="5" destOrd="0" parTransId="{C5CF9EB3-5E97-4FBA-BF1B-8D56DABB6A2B}" sibTransId="{90169255-AAAD-468C-83BD-E004427A3801}"/>
    <dgm:cxn modelId="{0850054D-2D1E-4D22-B7BD-885B1ED34BAA}" type="presOf" srcId="{3A39C0A6-4B4D-4ED5-99EE-078FB2FA9D5B}" destId="{56516EAB-5955-4AD7-88CA-4475F40B7898}" srcOrd="0" destOrd="0" presId="urn:microsoft.com/office/officeart/2005/8/layout/hProcess9"/>
    <dgm:cxn modelId="{6B86320D-1DE1-4C01-9622-C201E9793C27}" type="presOf" srcId="{4A9AC44E-9DB6-46C4-A1F8-90A5C7ED4345}" destId="{45EB66E2-E601-4F31-BD4F-EBAC914EC914}" srcOrd="0" destOrd="0" presId="urn:microsoft.com/office/officeart/2005/8/layout/hProcess9"/>
    <dgm:cxn modelId="{36222812-312A-4A6C-9133-CBAE751968A5}" type="presOf" srcId="{ACCA262A-10B5-4DAB-B171-774A8FBA954F}" destId="{A98CABBC-E34B-4FBF-B68E-3E298CCB0AC0}" srcOrd="0" destOrd="0" presId="urn:microsoft.com/office/officeart/2005/8/layout/hProcess9"/>
    <dgm:cxn modelId="{1E0DA44A-3E16-43C0-BA9B-FC51B98F81FC}" type="presOf" srcId="{51B59764-AA06-4439-A216-0B1656F21374}" destId="{8EB1DC11-76EC-4CA3-900E-AF9C907917FF}" srcOrd="0" destOrd="0" presId="urn:microsoft.com/office/officeart/2005/8/layout/hProcess9"/>
    <dgm:cxn modelId="{B67B90FB-2089-4B96-B9FB-B8ADC5C28742}" srcId="{3A39C0A6-4B4D-4ED5-99EE-078FB2FA9D5B}" destId="{51B59764-AA06-4439-A216-0B1656F21374}" srcOrd="1" destOrd="0" parTransId="{1ABA8389-45CE-43D2-8CD3-CF3A72725E43}" sibTransId="{49458433-FED8-4462-93E6-647C2D4DCC1A}"/>
    <dgm:cxn modelId="{E385492C-1931-4713-9A31-2DE5591F718B}" srcId="{3A39C0A6-4B4D-4ED5-99EE-078FB2FA9D5B}" destId="{7CBCAEFC-606B-4FDA-96D4-048F45190AAE}" srcOrd="3" destOrd="0" parTransId="{C102E7C5-4F09-4D5D-B283-C6A7AE621D29}" sibTransId="{6E39C465-9213-44B0-9642-1E785425F4B9}"/>
    <dgm:cxn modelId="{EB8306F1-48F6-41F9-AE6F-946F33D3B34C}" type="presOf" srcId="{7CBCAEFC-606B-4FDA-96D4-048F45190AAE}" destId="{D427E82F-9971-4D28-825F-3D426F18B9E5}" srcOrd="0" destOrd="0" presId="urn:microsoft.com/office/officeart/2005/8/layout/hProcess9"/>
    <dgm:cxn modelId="{643F01F3-1D60-4080-AD45-4A65CDA28901}" type="presOf" srcId="{CAA7124C-D411-4F89-92FA-648AD90F6403}" destId="{8AF3ED08-A494-4BD0-A313-37E8FBB9BEF6}" srcOrd="0" destOrd="0" presId="urn:microsoft.com/office/officeart/2005/8/layout/hProcess9"/>
    <dgm:cxn modelId="{52CE92A2-400D-450E-BD31-D84F72DFDC59}" srcId="{3A39C0A6-4B4D-4ED5-99EE-078FB2FA9D5B}" destId="{4A9AC44E-9DB6-46C4-A1F8-90A5C7ED4345}" srcOrd="2" destOrd="0" parTransId="{48D5EB1C-7A81-43B6-970D-FAD5AB4E302A}" sibTransId="{F799BE60-AC0A-4A03-A7E9-63DE13806A91}"/>
    <dgm:cxn modelId="{7FF634AE-0D0A-3844-8E15-BDEAF4D4A47C}" srcId="{3A39C0A6-4B4D-4ED5-99EE-078FB2FA9D5B}" destId="{C9272C14-50A2-D549-8115-7521769DC706}" srcOrd="0" destOrd="0" parTransId="{ED9969C7-6A34-D141-B3C5-7E76A06BE4E9}" sibTransId="{09BBB10A-ADE2-D74E-822E-D6421B2C16BC}"/>
    <dgm:cxn modelId="{39A58F2F-7370-4403-9652-DF57C7C2D793}" type="presParOf" srcId="{56516EAB-5955-4AD7-88CA-4475F40B7898}" destId="{E76CA76F-0E3D-4210-BF3C-5F5D59CA8206}" srcOrd="0" destOrd="0" presId="urn:microsoft.com/office/officeart/2005/8/layout/hProcess9"/>
    <dgm:cxn modelId="{E3DFB84E-581F-4BFF-9FA9-E71A5FE8F701}" type="presParOf" srcId="{56516EAB-5955-4AD7-88CA-4475F40B7898}" destId="{AC41719E-8457-4C1F-8B0F-01D325F69835}" srcOrd="1" destOrd="0" presId="urn:microsoft.com/office/officeart/2005/8/layout/hProcess9"/>
    <dgm:cxn modelId="{BB67C3FA-DACF-4ABB-8935-E59A60551399}" type="presParOf" srcId="{AC41719E-8457-4C1F-8B0F-01D325F69835}" destId="{3A6E544E-5E99-FD44-8712-9CC3AB1BC2EC}" srcOrd="0" destOrd="0" presId="urn:microsoft.com/office/officeart/2005/8/layout/hProcess9"/>
    <dgm:cxn modelId="{86B2CEF2-2331-4309-9922-2700016130EA}" type="presParOf" srcId="{AC41719E-8457-4C1F-8B0F-01D325F69835}" destId="{A8F7BFA0-2BAD-B844-8E32-8B6D411ED42C}" srcOrd="1" destOrd="0" presId="urn:microsoft.com/office/officeart/2005/8/layout/hProcess9"/>
    <dgm:cxn modelId="{A17C2BD6-DE1F-40F4-AE42-8C9831336CA2}" type="presParOf" srcId="{AC41719E-8457-4C1F-8B0F-01D325F69835}" destId="{8EB1DC11-76EC-4CA3-900E-AF9C907917FF}" srcOrd="2" destOrd="0" presId="urn:microsoft.com/office/officeart/2005/8/layout/hProcess9"/>
    <dgm:cxn modelId="{69E2DEA9-3657-427A-825B-74042F792440}" type="presParOf" srcId="{AC41719E-8457-4C1F-8B0F-01D325F69835}" destId="{5D9804B8-0A4E-45A6-B7BC-41A7889830A5}" srcOrd="3" destOrd="0" presId="urn:microsoft.com/office/officeart/2005/8/layout/hProcess9"/>
    <dgm:cxn modelId="{4D062FD5-0B20-4321-9BFC-0B57062C3149}" type="presParOf" srcId="{AC41719E-8457-4C1F-8B0F-01D325F69835}" destId="{45EB66E2-E601-4F31-BD4F-EBAC914EC914}" srcOrd="4" destOrd="0" presId="urn:microsoft.com/office/officeart/2005/8/layout/hProcess9"/>
    <dgm:cxn modelId="{250EDC7C-0FAE-40C6-A673-1B0B4CBF7BE1}" type="presParOf" srcId="{AC41719E-8457-4C1F-8B0F-01D325F69835}" destId="{F06459E8-D743-4380-9D5E-96E10D39901A}" srcOrd="5" destOrd="0" presId="urn:microsoft.com/office/officeart/2005/8/layout/hProcess9"/>
    <dgm:cxn modelId="{0463788D-3248-4FE5-99ED-0C134BE5602E}" type="presParOf" srcId="{AC41719E-8457-4C1F-8B0F-01D325F69835}" destId="{D427E82F-9971-4D28-825F-3D426F18B9E5}" srcOrd="6" destOrd="0" presId="urn:microsoft.com/office/officeart/2005/8/layout/hProcess9"/>
    <dgm:cxn modelId="{E347AAE5-DBCD-4A7E-B03C-30014C553618}" type="presParOf" srcId="{AC41719E-8457-4C1F-8B0F-01D325F69835}" destId="{F80BA18E-7051-4473-89AB-F2CD22846F21}" srcOrd="7" destOrd="0" presId="urn:microsoft.com/office/officeart/2005/8/layout/hProcess9"/>
    <dgm:cxn modelId="{C64DB0CA-16BF-4B17-80B5-2BF905BAADBD}" type="presParOf" srcId="{AC41719E-8457-4C1F-8B0F-01D325F69835}" destId="{A623E8A6-4F4E-1D4B-9958-EE3F1EB1AA06}" srcOrd="8" destOrd="0" presId="urn:microsoft.com/office/officeart/2005/8/layout/hProcess9"/>
    <dgm:cxn modelId="{5AAC73CD-6B2A-483B-869E-17050E046F2C}" type="presParOf" srcId="{AC41719E-8457-4C1F-8B0F-01D325F69835}" destId="{370EE56F-86AA-9242-96C9-AB4BDBE631A6}" srcOrd="9" destOrd="0" presId="urn:microsoft.com/office/officeart/2005/8/layout/hProcess9"/>
    <dgm:cxn modelId="{B0B29C59-390B-48E9-9212-058CC858AA06}" type="presParOf" srcId="{AC41719E-8457-4C1F-8B0F-01D325F69835}" destId="{A98CABBC-E34B-4FBF-B68E-3E298CCB0AC0}" srcOrd="10" destOrd="0" presId="urn:microsoft.com/office/officeart/2005/8/layout/hProcess9"/>
    <dgm:cxn modelId="{E10EE124-6AFE-4872-A039-FBB53C4AFA7C}" type="presParOf" srcId="{AC41719E-8457-4C1F-8B0F-01D325F69835}" destId="{814F1898-E768-4A5D-A79B-34D5D91A3F45}" srcOrd="11" destOrd="0" presId="urn:microsoft.com/office/officeart/2005/8/layout/hProcess9"/>
    <dgm:cxn modelId="{AE1EE013-7CE4-4950-8A50-8B51190FA10C}" type="presParOf" srcId="{AC41719E-8457-4C1F-8B0F-01D325F69835}" destId="{8F41EBD7-6008-46E3-90F5-E4A37E3A35DD}" srcOrd="12" destOrd="0" presId="urn:microsoft.com/office/officeart/2005/8/layout/hProcess9"/>
    <dgm:cxn modelId="{E2141788-8F30-4FFC-8516-452DEB48F82B}" type="presParOf" srcId="{AC41719E-8457-4C1F-8B0F-01D325F69835}" destId="{FE2788A0-6871-4807-A3DA-378831760E46}" srcOrd="13" destOrd="0" presId="urn:microsoft.com/office/officeart/2005/8/layout/hProcess9"/>
    <dgm:cxn modelId="{1D07950B-E37D-4218-8049-3616C359A573}" type="presParOf" srcId="{AC41719E-8457-4C1F-8B0F-01D325F69835}" destId="{8AF3ED08-A494-4BD0-A313-37E8FBB9BEF6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CA76F-0E3D-4210-BF3C-5F5D59CA8206}">
      <dsp:nvSpPr>
        <dsp:cNvPr id="0" name=""/>
        <dsp:cNvSpPr/>
      </dsp:nvSpPr>
      <dsp:spPr>
        <a:xfrm>
          <a:off x="672336" y="0"/>
          <a:ext cx="7619814" cy="53285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E544E-5E99-FD44-8712-9CC3AB1BC2EC}">
      <dsp:nvSpPr>
        <dsp:cNvPr id="0" name=""/>
        <dsp:cNvSpPr/>
      </dsp:nvSpPr>
      <dsp:spPr>
        <a:xfrm>
          <a:off x="2159" y="1389856"/>
          <a:ext cx="910226" cy="2548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Peringatan</a:t>
          </a:r>
          <a:r>
            <a:rPr lang="en-US" sz="2000" kern="1200" dirty="0" smtClean="0"/>
            <a:t>/email </a:t>
          </a:r>
          <a:r>
            <a:rPr lang="en-US" sz="2000" kern="1200" dirty="0" err="1" smtClean="0"/>
            <a:t>persiapan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akreditasi</a:t>
          </a:r>
          <a:r>
            <a:rPr lang="en-US" sz="2000" kern="1200" dirty="0" smtClean="0"/>
            <a:t> (H-400)</a:t>
          </a:r>
          <a:endParaRPr lang="en-US" sz="2000" kern="1200" dirty="0"/>
        </a:p>
      </dsp:txBody>
      <dsp:txXfrm>
        <a:off x="46593" y="1434290"/>
        <a:ext cx="821358" cy="2460010"/>
      </dsp:txXfrm>
    </dsp:sp>
    <dsp:sp modelId="{8EB1DC11-76EC-4CA3-900E-AF9C907917FF}">
      <dsp:nvSpPr>
        <dsp:cNvPr id="0" name=""/>
        <dsp:cNvSpPr/>
      </dsp:nvSpPr>
      <dsp:spPr>
        <a:xfrm>
          <a:off x="1013937" y="1598577"/>
          <a:ext cx="1061672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Workshop Borang (&gt;12 bulan)</a:t>
          </a:r>
          <a:endParaRPr lang="en-US" sz="2000" kern="1200" dirty="0"/>
        </a:p>
      </dsp:txBody>
      <dsp:txXfrm>
        <a:off x="1065764" y="1650404"/>
        <a:ext cx="958018" cy="2027782"/>
      </dsp:txXfrm>
    </dsp:sp>
    <dsp:sp modelId="{45EB66E2-E601-4F31-BD4F-EBAC914EC914}">
      <dsp:nvSpPr>
        <dsp:cNvPr id="0" name=""/>
        <dsp:cNvSpPr/>
      </dsp:nvSpPr>
      <dsp:spPr>
        <a:xfrm>
          <a:off x="2132983" y="1278915"/>
          <a:ext cx="1284965" cy="2632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Penyusunan/Pendampingan (7-12 sebelum habis)</a:t>
          </a:r>
          <a:endParaRPr lang="en-US" sz="2000" kern="1200" dirty="0"/>
        </a:p>
      </dsp:txBody>
      <dsp:txXfrm>
        <a:off x="2195710" y="1341642"/>
        <a:ext cx="1159511" cy="2507275"/>
      </dsp:txXfrm>
    </dsp:sp>
    <dsp:sp modelId="{D427E82F-9971-4D28-825F-3D426F18B9E5}">
      <dsp:nvSpPr>
        <dsp:cNvPr id="0" name=""/>
        <dsp:cNvSpPr/>
      </dsp:nvSpPr>
      <dsp:spPr>
        <a:xfrm>
          <a:off x="3486953" y="1582549"/>
          <a:ext cx="1150779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AMI (lingkup dokumen BAN-PT) (&gt;9 bln)</a:t>
          </a:r>
          <a:endParaRPr lang="en-US" sz="2000" kern="1200" dirty="0"/>
        </a:p>
      </dsp:txBody>
      <dsp:txXfrm>
        <a:off x="3543129" y="1638725"/>
        <a:ext cx="1038427" cy="2019084"/>
      </dsp:txXfrm>
    </dsp:sp>
    <dsp:sp modelId="{A623E8A6-4F4E-1D4B-9958-EE3F1EB1AA06}">
      <dsp:nvSpPr>
        <dsp:cNvPr id="0" name=""/>
        <dsp:cNvSpPr/>
      </dsp:nvSpPr>
      <dsp:spPr>
        <a:xfrm>
          <a:off x="4783248" y="1582549"/>
          <a:ext cx="1134810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kern="1200" dirty="0" err="1" smtClean="0"/>
            <a:t>Cek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Similaritas</a:t>
          </a:r>
          <a:r>
            <a:rPr lang="en-US" sz="2000" kern="1200" dirty="0" smtClean="0"/>
            <a:t> (&gt;8 </a:t>
          </a:r>
          <a:r>
            <a:rPr lang="en-US" sz="2000" kern="1200" dirty="0" err="1" smtClean="0"/>
            <a:t>bln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4838645" y="1637946"/>
        <a:ext cx="1024016" cy="2020642"/>
      </dsp:txXfrm>
    </dsp:sp>
    <dsp:sp modelId="{A98CABBC-E34B-4FBF-B68E-3E298CCB0AC0}">
      <dsp:nvSpPr>
        <dsp:cNvPr id="0" name=""/>
        <dsp:cNvSpPr/>
      </dsp:nvSpPr>
      <dsp:spPr>
        <a:xfrm>
          <a:off x="6095695" y="1566499"/>
          <a:ext cx="787019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Simulasi (&gt;7 bln)</a:t>
          </a:r>
          <a:endParaRPr lang="en-US" sz="2000" kern="1200" dirty="0"/>
        </a:p>
      </dsp:txBody>
      <dsp:txXfrm>
        <a:off x="6134114" y="1604918"/>
        <a:ext cx="710181" cy="2054598"/>
      </dsp:txXfrm>
    </dsp:sp>
    <dsp:sp modelId="{8F41EBD7-6008-46E3-90F5-E4A37E3A35DD}">
      <dsp:nvSpPr>
        <dsp:cNvPr id="0" name=""/>
        <dsp:cNvSpPr/>
      </dsp:nvSpPr>
      <dsp:spPr>
        <a:xfrm>
          <a:off x="6954559" y="1566499"/>
          <a:ext cx="787019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Pembuatan SPR</a:t>
          </a:r>
          <a:endParaRPr lang="en-US" sz="2000" kern="1200" dirty="0"/>
        </a:p>
      </dsp:txBody>
      <dsp:txXfrm>
        <a:off x="6992978" y="1604918"/>
        <a:ext cx="710181" cy="2054598"/>
      </dsp:txXfrm>
    </dsp:sp>
    <dsp:sp modelId="{8AF3ED08-A494-4BD0-A313-37E8FBB9BEF6}">
      <dsp:nvSpPr>
        <dsp:cNvPr id="0" name=""/>
        <dsp:cNvSpPr/>
      </dsp:nvSpPr>
      <dsp:spPr>
        <a:xfrm>
          <a:off x="7831668" y="1534400"/>
          <a:ext cx="1132819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</a:t>
          </a:r>
          <a:r>
            <a:rPr lang="id-ID" sz="2000" kern="1200" dirty="0" err="1" smtClean="0"/>
            <a:t>nggah</a:t>
          </a:r>
          <a:r>
            <a:rPr lang="id-ID" sz="2000" kern="1200" dirty="0" smtClean="0"/>
            <a:t> SAPTO  (&gt; 6 bln)</a:t>
          </a:r>
          <a:endParaRPr lang="en-US" sz="2000" kern="1200" dirty="0"/>
        </a:p>
      </dsp:txBody>
      <dsp:txXfrm>
        <a:off x="7886968" y="1589700"/>
        <a:ext cx="1022219" cy="202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48816"/>
            <a:ext cx="3076978" cy="513789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r>
              <a:rPr lang="en-US" dirty="0" smtClean="0"/>
              <a:t>SPMI: M</a:t>
            </a:r>
            <a:r>
              <a:rPr lang="id-ID" dirty="0" smtClean="0"/>
              <a:t>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9536906"/>
            <a:ext cx="3076976" cy="513789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4E7778D6-C208-428F-9C8A-C572706F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620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6364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3" y="3"/>
            <a:ext cx="3076364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r>
              <a:rPr lang="en-US" smtClean="0"/>
              <a:t>SPMI: M3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3" y="9721109"/>
            <a:ext cx="3076364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AAA1C9EC-69AF-4580-8E5D-B7A8E790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426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1C9EC-69AF-4580-8E5D-B7A8E7904B2F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353420-3FFA-49BC-9008-56E8EC4626D4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841" indent="-365841">
              <a:spcBef>
                <a:spcPct val="50000"/>
              </a:spcBef>
              <a:tabLst>
                <a:tab pos="479320" algn="l"/>
              </a:tabLst>
              <a:defRPr/>
            </a:pPr>
            <a:r>
              <a:rPr lang="id-ID" dirty="0" smtClean="0">
                <a:latin typeface="Arial" pitchFamily="34" charset="0"/>
              </a:rPr>
              <a:t>PP 19/2005: 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	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Ps 45 </a:t>
            </a:r>
            <a:r>
              <a:rPr 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tentang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Pengendalian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Mutu</a:t>
            </a:r>
            <a:endParaRPr lang="en-US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  <a:p>
            <a:pPr marL="365841" indent="-365841">
              <a:spcBef>
                <a:spcPct val="50000"/>
              </a:spcBef>
              <a:tabLst>
                <a:tab pos="479320" algn="l"/>
              </a:tabLst>
              <a:defRPr/>
            </a:pP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	Ps 18, 19 </a:t>
            </a:r>
            <a:r>
              <a:rPr 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tentang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Standar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Kompetensi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Pendidikan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Tinggi</a:t>
            </a:r>
            <a:endParaRPr lang="en-US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  <a:p>
            <a:pPr eaLnBrk="1" hangingPunct="1">
              <a:defRPr/>
            </a:pPr>
            <a:endParaRPr lang="id-ID" dirty="0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9D966F-B3E2-4556-B01B-72B279D782E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9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Perlu ditambahkan informasi dari Kebijakan Akademik Tahun 2012</a:t>
            </a:r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AFA045-6B9B-41A3-A269-F05D81EF18F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8175E-A9BF-4023-92E1-EACE1F296F2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9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18B3A1-3981-4C21-8BAD-D0BEDEAD8C7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3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FA4752-FC74-44CB-A286-53A79C905E6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26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dirty="0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41455E-8D90-4672-B812-68013DF8299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21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4A12A9-13FD-4BB1-A8F9-03B779258699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72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66B8C-2ED3-4760-A7E0-E07CE7AC11B5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78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85711D-3B97-412D-8A54-96FD55B491B3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4EB8EA-DDDF-496B-955D-AE80F29AAF3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5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D5A9DB-8E15-4AE6-8CDA-5B3799E3EB7F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53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9A76E5-E164-403F-8A72-1D14EA6281F9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3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Program: kegiatan atau program studi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CA49F1-B78D-4D74-BC76-90AE07BA1EBE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8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301E-2AD8-4294-AA7A-BDA915AA54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0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301E-2AD8-4294-AA7A-BDA915AA54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7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301E-2AD8-4294-AA7A-BDA915AA54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2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301E-2AD8-4294-AA7A-BDA915AA54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184612" y="770687"/>
            <a:ext cx="4730079" cy="38336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463" tIns="47232" rIns="94463" bIns="4723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4022325" y="9720824"/>
            <a:ext cx="3075304" cy="5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5" tIns="48348" rIns="92975" bIns="48348" anchor="b"/>
          <a:lstStyle>
            <a:lvl1pPr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5513" algn="l"/>
                <a:tab pos="1851025" algn="l"/>
                <a:tab pos="2778125" algn="l"/>
                <a:tab pos="3703638" algn="l"/>
                <a:tab pos="4629150" algn="l"/>
                <a:tab pos="5556250" algn="l"/>
                <a:tab pos="6481763" algn="l"/>
                <a:tab pos="7407275" algn="l"/>
                <a:tab pos="8332788" algn="l"/>
                <a:tab pos="9259888" algn="l"/>
                <a:tab pos="10185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5334436-6DB7-4195-A16F-C75900A3D154}" type="slidenum">
              <a:rPr lang="en-GB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30</a:t>
            </a:fld>
            <a:endParaRPr lang="en-GB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Materi AMI-M1 s.d. M6</a:t>
            </a:r>
          </a:p>
        </p:txBody>
      </p:sp>
    </p:spTree>
    <p:extLst>
      <p:ext uri="{BB962C8B-B14F-4D97-AF65-F5344CB8AC3E}">
        <p14:creationId xmlns:p14="http://schemas.microsoft.com/office/powerpoint/2010/main" val="647606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72571EA-97D0-7B4A-9AB6-9B62BBD690D1}" type="slidenum">
              <a:rPr lang="en-US" altLang="en-US">
                <a:latin typeface="Calibri" charset="0"/>
              </a:rPr>
              <a:pPr/>
              <a:t>32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52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Diganti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39E4BC-89A8-7B4A-B5DE-ADD1052A5F88}" type="slidenum">
              <a:rPr lang="en-US" altLang="en-US">
                <a:latin typeface="Calibri" charset="0"/>
              </a:rPr>
              <a:pPr/>
              <a:t>33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E642DA-E72B-4548-B076-155DE689B5EA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3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F277E-930B-4379-81F3-0927686BD32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5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9B0F4B-BD05-4969-8DE5-3775299C8E27}" type="slidenum">
              <a:rPr lang="en-US" altLang="en-US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1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AAEA1-192D-4DE7-802C-94B8DFBAE337}" type="slidenum">
              <a:rPr lang="en-US" altLang="en-US">
                <a:latin typeface="Calibri" panose="020F0502020204030204" pitchFamily="34" charset="0"/>
              </a:rPr>
              <a:pPr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0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EED2D0-1B92-44D8-9848-0DCE5146FD3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0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CD3A65-4310-4263-8F30-0CEC9074DF0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27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63" indent="-2984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635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089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543" indent="-2387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4133C0-2548-4542-9424-4FF245C13A5F}" type="slidenum">
              <a:rPr lang="en-US" altLang="en-US">
                <a:latin typeface="Calibri" panose="020F0502020204030204" pitchFamily="34" charset="0"/>
              </a:rPr>
              <a:pPr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altLang="en-US" smtClean="0">
                <a:latin typeface="Arial" panose="020B0604020202020204" pitchFamily="34" charset="0"/>
              </a:rPr>
              <a:t>Implementasi dari SPMPT di UGM di awali dengan dgn berdirinya KJM pada tahun 2011.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138CE7-CA08-485F-A950-1F8FDAFF2C0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7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03FB11-593F-48F1-9998-026A6FB6491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5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FA292-B975-4C42-B933-666425FEA61C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9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 dirty="0" smtClean="0"/>
              <a:t>STRUKTUR KJM JUNI 2014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sym typeface="Wingdings" panose="05000000000000000000" pitchFamily="2" charset="2"/>
              </a:rPr>
              <a:t>Diganti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endParaRPr lang="id-ID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826FB-5881-4DDB-B3AB-718D6B79E2B0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F68CC3-1274-4189-9645-6944E36751D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06" indent="-2851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4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0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3" indent="-2271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817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2271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725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79" indent="-227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1A3B64-9DE2-4C98-9991-5CFB71F962A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SPMI: M3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7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58" y="5355575"/>
            <a:ext cx="1225238" cy="1300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129" y="5960174"/>
            <a:ext cx="71628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8576" y="365125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58" y="5355575"/>
            <a:ext cx="1225238" cy="1300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129" y="5960174"/>
            <a:ext cx="71628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8576" y="365125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9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6908C-41DD-428B-B7DC-9E9B8C2C067D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295F6C-0FBA-4AEC-9018-22954C6AF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43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4097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6908C-41DD-428B-B7DC-9E9B8C2C067D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295F6C-0FBA-4AEC-9018-22954C6AF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00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F18791-2D0D-4B42-9FD4-A9338E53A1A9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E9D4AE-BF90-4015-86E7-5DE048114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41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0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0"/>
            <a:ext cx="1536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9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6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9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C40-7941-41AB-BF3B-8AB0C9C53B5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11899"/>
            <a:ext cx="9144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61" r:id="rId17"/>
    <p:sldLayoutId id="214748366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image" Target="../media/image24.png"/><Relationship Id="rId5" Type="http://schemas.openxmlformats.org/officeDocument/2006/relationships/image" Target="../media/image18.wmf"/><Relationship Id="rId10" Type="http://schemas.openxmlformats.org/officeDocument/2006/relationships/image" Target="../media/image23.e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722055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en-US" sz="4000" b="1" dirty="0"/>
              <a:t>PELATIHAN </a:t>
            </a:r>
          </a:p>
          <a:p>
            <a:pPr algn="r"/>
            <a:r>
              <a:rPr lang="en-US" altLang="en-US" sz="4000" b="1" dirty="0"/>
              <a:t>SISTEM PENJAMINAN MUTU INTERNAL PERGURUAN TINGGI</a:t>
            </a:r>
            <a:r>
              <a:rPr lang="id-ID" altLang="en-US" sz="4000" b="1" dirty="0"/>
              <a:t> (</a:t>
            </a:r>
            <a:r>
              <a:rPr lang="en-US" altLang="en-US" sz="4000" b="1" dirty="0"/>
              <a:t>SP</a:t>
            </a:r>
            <a:r>
              <a:rPr lang="id-ID" altLang="en-US" sz="4000" b="1" dirty="0"/>
              <a:t>MI</a:t>
            </a:r>
            <a:r>
              <a:rPr lang="en-US" altLang="en-US" sz="4000" b="1" dirty="0"/>
              <a:t>-PT</a:t>
            </a:r>
            <a:r>
              <a:rPr lang="id-ID" altLang="en-US" sz="4000" b="1" dirty="0"/>
              <a:t>)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373540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/>
              <a:t>KANTOR JAMINAN </a:t>
            </a:r>
            <a:r>
              <a:rPr lang="en-US" altLang="en-US" sz="2400" dirty="0" smtClean="0"/>
              <a:t>MUTU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043507"/>
            <a:ext cx="2438400" cy="121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1143000" y="838200"/>
            <a:ext cx="6553200" cy="6778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Kerangka</a:t>
            </a:r>
            <a:r>
              <a:rPr lang="en-US" dirty="0" smtClean="0"/>
              <a:t> SPMI-PT UGM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1981201"/>
            <a:ext cx="8229600" cy="419099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Yuridis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Azas</a:t>
            </a:r>
            <a:r>
              <a:rPr lang="en-US" dirty="0" smtClean="0"/>
              <a:t> SPMI-PT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SPMI-PT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SPMI-PT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r>
              <a:rPr lang="en-US" dirty="0" smtClean="0"/>
              <a:t> SPMI-PT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Siklus</a:t>
            </a:r>
            <a:r>
              <a:rPr lang="en-US" dirty="0" smtClean="0"/>
              <a:t> SPMI-PT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4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96900" y="2319278"/>
            <a:ext cx="828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tabLst>
                <a:tab pos="449263" algn="l"/>
              </a:tabLst>
              <a:defRPr/>
            </a:pPr>
            <a:r>
              <a:rPr lang="id-ID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UU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No. 12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id-ID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012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  <a:tabLst>
                <a:tab pos="449263" algn="l"/>
              </a:tabLs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Permen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o. 44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SNPT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tabLst>
                <a:tab pos="449263" algn="l"/>
              </a:tabLst>
              <a:defRPr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PermenRistekDikti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62/2016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Penjaminan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  <a:tabLst>
                <a:tab pos="449263" algn="l"/>
              </a:tabLst>
              <a:defRPr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PermenRistekDikti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32/2016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Prodi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201613" y="1419225"/>
            <a:ext cx="86756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1. LANDASAN JURIDIS</a:t>
            </a:r>
            <a:r>
              <a:rPr lang="id-ID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(1)</a:t>
            </a:r>
            <a:endParaRPr lang="en-US" altLang="en-US" sz="3200" b="1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5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68313" y="175260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Rencana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Strategis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UGM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2012-2017</a:t>
            </a:r>
            <a:endParaRPr 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42988" y="2185987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Tujuan</a:t>
            </a:r>
            <a:r>
              <a:rPr lang="en-US" sz="2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1.  </a:t>
            </a:r>
            <a:r>
              <a:rPr lang="en-US" sz="2400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bidang</a:t>
            </a:r>
            <a:r>
              <a:rPr lang="en-US" sz="2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pendidikan</a:t>
            </a:r>
            <a:r>
              <a:rPr lang="en-US" sz="2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 </a:t>
            </a:r>
            <a:endParaRPr lang="en-US" sz="24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042988" y="2616200"/>
            <a:ext cx="7705725" cy="830997"/>
          </a:xfrm>
          <a:prstGeom prst="rect">
            <a:avLst/>
          </a:prstGeom>
          <a:solidFill>
            <a:srgbClr val="D5FFD5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Pendidikan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tinggi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yang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berkualitas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dalam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rangka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menghasilkan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lulusan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yang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unggul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dan</a:t>
            </a:r>
            <a:r>
              <a:rPr lang="en-US" sz="2400" dirty="0" smtClean="0">
                <a:solidFill>
                  <a:srgbClr val="006600"/>
                </a:solidFill>
                <a:latin typeface="CG Omega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G Omega" pitchFamily="34" charset="0"/>
              </a:rPr>
              <a:t>kompeten</a:t>
            </a:r>
            <a:endParaRPr lang="en-US" sz="2400" dirty="0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96900" y="357505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Garis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Besar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Haluan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Akademik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(GBHA)  UGM  20</a:t>
            </a:r>
            <a:r>
              <a:rPr lang="id-ID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12</a:t>
            </a:r>
            <a:endParaRPr 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971550" y="4032250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Prinsip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penyelenggaraan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pendidikan</a:t>
            </a:r>
            <a:endParaRPr 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042988" y="4489450"/>
            <a:ext cx="7705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..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mengarahkan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kemajuan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kebaruan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, </a:t>
            </a:r>
            <a:r>
              <a:rPr lang="en-US" sz="2400" dirty="0" err="1"/>
              <a:t>implementasi</a:t>
            </a:r>
            <a:r>
              <a:rPr lang="en-US" sz="2400" dirty="0"/>
              <a:t>, </a:t>
            </a:r>
            <a:r>
              <a:rPr lang="en-US" sz="2400" dirty="0" err="1"/>
              <a:t>evaluasi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. </a:t>
            </a:r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201613" y="962025"/>
            <a:ext cx="86756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CG Omega"/>
              </a:rPr>
              <a:t>1. LANDASAN JURIDIS</a:t>
            </a:r>
            <a:r>
              <a:rPr lang="id-ID" altLang="en-US" sz="3200" b="1" dirty="0">
                <a:solidFill>
                  <a:srgbClr val="006600"/>
                </a:solidFill>
                <a:latin typeface="CG Omega"/>
              </a:rPr>
              <a:t> (2)</a:t>
            </a:r>
            <a:endParaRPr lang="en-US" altLang="en-US" sz="3200" b="1" dirty="0">
              <a:solidFill>
                <a:srgbClr val="006600"/>
              </a:solidFill>
              <a:latin typeface="CG Omega"/>
            </a:endParaRPr>
          </a:p>
        </p:txBody>
      </p:sp>
    </p:spTree>
    <p:extLst>
      <p:ext uri="{BB962C8B-B14F-4D97-AF65-F5344CB8AC3E}">
        <p14:creationId xmlns:p14="http://schemas.microsoft.com/office/powerpoint/2010/main" val="256110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071563" y="1357313"/>
            <a:ext cx="6715125" cy="534987"/>
          </a:xfrm>
          <a:prstGeom prst="rect">
            <a:avLst/>
          </a:prstGeom>
          <a:solidFill>
            <a:srgbClr val="D5FF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2. LANDASAN SUBSTANSI</a:t>
            </a:r>
          </a:p>
        </p:txBody>
      </p:sp>
      <p:grpSp>
        <p:nvGrpSpPr>
          <p:cNvPr id="54275" name="Group 7"/>
          <p:cNvGrpSpPr>
            <a:grpSpLocks/>
          </p:cNvGrpSpPr>
          <p:nvPr/>
        </p:nvGrpSpPr>
        <p:grpSpPr bwMode="auto">
          <a:xfrm>
            <a:off x="863600" y="2286000"/>
            <a:ext cx="7518400" cy="3286125"/>
            <a:chOff x="1116013" y="2636838"/>
            <a:chExt cx="8280400" cy="3286125"/>
          </a:xfrm>
        </p:grpSpPr>
        <p:sp>
          <p:nvSpPr>
            <p:cNvPr id="55299" name="Text Box 3"/>
            <p:cNvSpPr txBox="1">
              <a:spLocks noChangeArrowheads="1"/>
            </p:cNvSpPr>
            <p:nvPr/>
          </p:nvSpPr>
          <p:spPr bwMode="auto">
            <a:xfrm>
              <a:off x="1116013" y="2636838"/>
              <a:ext cx="8280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Kebijakan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Akademik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UGM</a:t>
              </a:r>
            </a:p>
          </p:txBody>
        </p:sp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1116013" y="3748088"/>
              <a:ext cx="8280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Peraturan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Akademik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UGM</a:t>
              </a:r>
            </a:p>
          </p:txBody>
        </p:sp>
        <p:sp>
          <p:nvSpPr>
            <p:cNvPr id="55301" name="Text Box 5"/>
            <p:cNvSpPr txBox="1">
              <a:spLocks noChangeArrowheads="1"/>
            </p:cNvSpPr>
            <p:nvPr/>
          </p:nvSpPr>
          <p:spPr bwMode="auto">
            <a:xfrm>
              <a:off x="1116013" y="4292601"/>
              <a:ext cx="8280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5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Manual Mutu Akademik</a:t>
              </a:r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1116013" y="4868863"/>
              <a:ext cx="8280400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Manual </a:t>
              </a:r>
              <a:r>
                <a:rPr lang="en-US" sz="2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Prosedur</a:t>
              </a:r>
              <a:endPara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endParaRPr>
            </a:p>
            <a:p>
              <a:pPr marL="342900" indent="-342900"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Dokumen</a:t>
              </a:r>
              <a:r>
                <a:rPr lang="en-US" sz="2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AMI</a:t>
              </a:r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1116013" y="3211513"/>
              <a:ext cx="8280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Standar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Akademik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UGM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87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9"/>
          <p:cNvGrpSpPr>
            <a:grpSpLocks/>
          </p:cNvGrpSpPr>
          <p:nvPr/>
        </p:nvGrpSpPr>
        <p:grpSpPr bwMode="auto">
          <a:xfrm>
            <a:off x="1143000" y="2122487"/>
            <a:ext cx="6696075" cy="3135313"/>
            <a:chOff x="1331913" y="2886075"/>
            <a:chExt cx="6696075" cy="3135313"/>
          </a:xfrm>
        </p:grpSpPr>
        <p:sp>
          <p:nvSpPr>
            <p:cNvPr id="51203" name="Text Box 3"/>
            <p:cNvSpPr txBox="1">
              <a:spLocks noChangeArrowheads="1"/>
            </p:cNvSpPr>
            <p:nvPr/>
          </p:nvSpPr>
          <p:spPr bwMode="auto">
            <a:xfrm>
              <a:off x="1331913" y="2886075"/>
              <a:ext cx="4103688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61938" indent="-26193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Komitmen</a:t>
              </a:r>
              <a:endParaRPr lang="en-US" sz="25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endParaRPr>
            </a:p>
          </p:txBody>
        </p:sp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1331913" y="3460750"/>
              <a:ext cx="4103688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61938" indent="-26193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n-US" sz="2500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Internally driven</a:t>
              </a:r>
            </a:p>
          </p:txBody>
        </p:sp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1331913" y="3963988"/>
              <a:ext cx="66960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61938" indent="-26193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Tanggung</a:t>
              </a:r>
              <a:r>
                <a:rPr lang="id-ID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jawab</a:t>
              </a:r>
              <a:r>
                <a:rPr lang="id-ID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/</a:t>
              </a:r>
              <a:r>
                <a:rPr lang="id-ID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pengawasan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melekat</a:t>
              </a:r>
              <a:r>
                <a:rPr lang="en-US" sz="2500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1331913" y="4498975"/>
              <a:ext cx="6265863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61938" indent="-26193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Kepatuhan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kepada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rencana</a:t>
              </a:r>
              <a:endParaRPr lang="en-US" sz="25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endParaRP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1331913" y="5548313"/>
              <a:ext cx="6481763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61938" indent="-26193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Peningkatan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mutu</a:t>
              </a:r>
              <a:r>
                <a:rPr lang="en-US" sz="25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berkelanjutan</a:t>
              </a:r>
              <a:r>
                <a:rPr lang="en-US" sz="25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 </a:t>
              </a:r>
            </a:p>
          </p:txBody>
        </p:sp>
        <p:sp>
          <p:nvSpPr>
            <p:cNvPr id="51208" name="Text Box 8"/>
            <p:cNvSpPr txBox="1">
              <a:spLocks noChangeArrowheads="1"/>
            </p:cNvSpPr>
            <p:nvPr/>
          </p:nvSpPr>
          <p:spPr bwMode="auto">
            <a:xfrm>
              <a:off x="1331913" y="5003800"/>
              <a:ext cx="4103688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61938" indent="-26193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n-US" sz="25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G Omega" pitchFamily="34" charset="0"/>
                </a:rPr>
                <a:t>Evaluasi</a:t>
              </a:r>
              <a:endParaRPr lang="en-US" sz="25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57313" y="1066800"/>
            <a:ext cx="2995612" cy="58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3. AZAS-AZAS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5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9" y="533400"/>
            <a:ext cx="7491411" cy="758825"/>
          </a:xfr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4. </a:t>
            </a:r>
            <a:r>
              <a:rPr lang="en-US" altLang="en-US" sz="3600" b="1" dirty="0" err="1" smtClean="0">
                <a:solidFill>
                  <a:srgbClr val="660033"/>
                </a:solidFill>
                <a:latin typeface="Maiandra GD" panose="020E0502030308020204" pitchFamily="34" charset="0"/>
              </a:rPr>
              <a:t>Standar</a:t>
            </a:r>
            <a:r>
              <a:rPr lang="en-US" altLang="en-US" sz="3600" b="1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33"/>
                </a:solidFill>
                <a:latin typeface="Maiandra GD" panose="020E0502030308020204" pitchFamily="34" charset="0"/>
              </a:rPr>
              <a:t>Implementasi</a:t>
            </a:r>
            <a:r>
              <a:rPr lang="en-US" altLang="en-US" sz="3600" b="1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 SPMI UGM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2900" y="1444625"/>
            <a:ext cx="85725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46088" indent="-44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Quality</a:t>
            </a:r>
            <a:r>
              <a:rPr lang="en-US" altLang="en-US" sz="2600" i="1" dirty="0">
                <a:solidFill>
                  <a:srgbClr val="660033"/>
                </a:solidFill>
                <a:latin typeface="Maiandra GD" panose="020E0502030308020204" pitchFamily="34" charset="0"/>
              </a:rPr>
              <a:t> Assurance Agency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(</a:t>
            </a:r>
            <a:r>
              <a:rPr lang="en-US" altLang="en-US" sz="2600" b="1" dirty="0">
                <a:solidFill>
                  <a:srgbClr val="660033"/>
                </a:solidFill>
                <a:latin typeface="Maiandra GD" panose="020E0502030308020204" pitchFamily="34" charset="0"/>
              </a:rPr>
              <a:t>QAA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) di UK (1997 – 2002)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Sistem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 </a:t>
            </a: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Dokumentasi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</a:t>
            </a:r>
            <a:r>
              <a:rPr lang="en-US" altLang="en-US" sz="2600" b="1" dirty="0">
                <a:solidFill>
                  <a:srgbClr val="660033"/>
                </a:solidFill>
                <a:latin typeface="Maiandra GD" panose="020E0502030308020204" pitchFamily="34" charset="0"/>
              </a:rPr>
              <a:t>ISO 10013:2001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Sistem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 Audit Internal </a:t>
            </a:r>
            <a:r>
              <a:rPr lang="en-US" altLang="en-US" sz="2600" b="1" dirty="0">
                <a:solidFill>
                  <a:srgbClr val="660033"/>
                </a:solidFill>
                <a:latin typeface="Maiandra GD" panose="020E0502030308020204" pitchFamily="34" charset="0"/>
              </a:rPr>
              <a:t>ISO 19011:2002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Sistem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 </a:t>
            </a: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Manajemen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</a:t>
            </a: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Mutu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 </a:t>
            </a:r>
            <a:r>
              <a:rPr lang="en-US" altLang="en-US" sz="2600" b="1" dirty="0">
                <a:solidFill>
                  <a:srgbClr val="660033"/>
                </a:solidFill>
                <a:latin typeface="Maiandra GD" panose="020E0502030308020204" pitchFamily="34" charset="0"/>
              </a:rPr>
              <a:t>ISO 9001:2008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Substansi</a:t>
            </a:r>
            <a:r>
              <a:rPr lang="en-US" altLang="en-US" sz="2600" b="1" dirty="0">
                <a:solidFill>
                  <a:srgbClr val="660033"/>
                </a:solidFill>
                <a:latin typeface="Maiandra GD" panose="020E0502030308020204" pitchFamily="34" charset="0"/>
              </a:rPr>
              <a:t> AUN </a:t>
            </a:r>
            <a:r>
              <a:rPr lang="id-ID" altLang="en-US" sz="2600" b="1" dirty="0">
                <a:solidFill>
                  <a:srgbClr val="660033"/>
                </a:solidFill>
                <a:latin typeface="Maiandra GD" panose="020E0502030308020204" pitchFamily="34" charset="0"/>
              </a:rPr>
              <a:t> standar </a:t>
            </a:r>
            <a:r>
              <a:rPr lang="en-US" altLang="en-US" sz="2600" b="1" dirty="0">
                <a:solidFill>
                  <a:srgbClr val="660033"/>
                </a:solidFill>
                <a:latin typeface="Maiandra GD" panose="020E0502030308020204" pitchFamily="34" charset="0"/>
              </a:rPr>
              <a:t>on quality assurance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Permendikbud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No. </a:t>
            </a:r>
            <a:r>
              <a:rPr lang="en-US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44 </a:t>
            </a: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Tahun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</a:t>
            </a:r>
            <a:r>
              <a:rPr lang="en-US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2015 </a:t>
            </a:r>
            <a:r>
              <a:rPr lang="en-US" altLang="en-US" sz="2600" dirty="0" err="1">
                <a:solidFill>
                  <a:srgbClr val="660033"/>
                </a:solidFill>
                <a:latin typeface="Maiandra GD" panose="020E0502030308020204" pitchFamily="34" charset="0"/>
              </a:rPr>
              <a:t>tentang</a:t>
            </a:r>
            <a:r>
              <a:rPr lang="en-US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 </a:t>
            </a:r>
            <a:r>
              <a:rPr lang="en-US" altLang="en-US" sz="2600" b="1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SNPT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 smtClean="0">
                <a:solidFill>
                  <a:srgbClr val="660033"/>
                </a:solidFill>
                <a:latin typeface="Maiandra GD" panose="020E0502030308020204" pitchFamily="34" charset="0"/>
              </a:rPr>
              <a:t>PermenRistekDikti</a:t>
            </a:r>
            <a:r>
              <a:rPr lang="en-US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 </a:t>
            </a:r>
            <a:r>
              <a:rPr lang="id-ID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N</a:t>
            </a:r>
            <a:r>
              <a:rPr lang="en-US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o. 32/2016 </a:t>
            </a:r>
            <a:r>
              <a:rPr lang="en-US" altLang="en-US" sz="2600" dirty="0" err="1" smtClean="0">
                <a:solidFill>
                  <a:srgbClr val="660033"/>
                </a:solidFill>
                <a:latin typeface="Maiandra GD" panose="020E0502030308020204" pitchFamily="34" charset="0"/>
              </a:rPr>
              <a:t>tentang</a:t>
            </a:r>
            <a:r>
              <a:rPr lang="en-US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660033"/>
                </a:solidFill>
                <a:latin typeface="Maiandra GD" panose="020E0502030308020204" pitchFamily="34" charset="0"/>
              </a:rPr>
              <a:t>Akreditasi</a:t>
            </a:r>
            <a:endParaRPr lang="en-US" altLang="en-US" sz="2600" dirty="0" smtClean="0">
              <a:solidFill>
                <a:srgbClr val="660033"/>
              </a:solidFill>
              <a:latin typeface="Maiandra GD" panose="020E0502030308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 smtClean="0">
                <a:solidFill>
                  <a:srgbClr val="660033"/>
                </a:solidFill>
                <a:latin typeface="Maiandra GD" panose="020E0502030308020204" pitchFamily="34" charset="0"/>
              </a:rPr>
              <a:t>PermenRistekDikti</a:t>
            </a:r>
            <a:r>
              <a:rPr lang="en-US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 </a:t>
            </a:r>
            <a:r>
              <a:rPr lang="id-ID" altLang="en-US" sz="2600" dirty="0">
                <a:solidFill>
                  <a:srgbClr val="660033"/>
                </a:solidFill>
                <a:latin typeface="Maiandra GD" panose="020E0502030308020204" pitchFamily="34" charset="0"/>
              </a:rPr>
              <a:t>N</a:t>
            </a:r>
            <a:r>
              <a:rPr lang="en-US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o. 62/2016 </a:t>
            </a:r>
            <a:r>
              <a:rPr lang="en-US" altLang="en-US" sz="2600" dirty="0" err="1" smtClean="0">
                <a:solidFill>
                  <a:srgbClr val="660033"/>
                </a:solidFill>
                <a:latin typeface="Maiandra GD" panose="020E0502030308020204" pitchFamily="34" charset="0"/>
              </a:rPr>
              <a:t>tentang</a:t>
            </a:r>
            <a:r>
              <a:rPr lang="en-US" altLang="en-US" sz="2600" dirty="0" smtClean="0">
                <a:solidFill>
                  <a:srgbClr val="660033"/>
                </a:solidFill>
                <a:latin typeface="Maiandra GD" panose="020E0502030308020204" pitchFamily="34" charset="0"/>
              </a:rPr>
              <a:t> SPMI</a:t>
            </a:r>
            <a:endParaRPr lang="en-US" altLang="en-US" sz="2600" dirty="0">
              <a:solidFill>
                <a:srgbClr val="660033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89719"/>
            <a:ext cx="4631407" cy="5715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smtClean="0">
                <a:solidFill>
                  <a:srgbClr val="006600"/>
                </a:solidFill>
                <a:latin typeface="CG Omega"/>
              </a:rPr>
              <a:t>5. Kerangka Organisasi</a:t>
            </a:r>
          </a:p>
        </p:txBody>
      </p:sp>
      <p:sp>
        <p:nvSpPr>
          <p:cNvPr id="60440" name="Line 23"/>
          <p:cNvSpPr>
            <a:spLocks noChangeShapeType="1"/>
          </p:cNvSpPr>
          <p:nvPr/>
        </p:nvSpPr>
        <p:spPr bwMode="auto">
          <a:xfrm>
            <a:off x="-1752600" y="2058988"/>
            <a:ext cx="89154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3" name="Line 26"/>
          <p:cNvSpPr>
            <a:spLocks noChangeShapeType="1"/>
          </p:cNvSpPr>
          <p:nvPr/>
        </p:nvSpPr>
        <p:spPr bwMode="auto">
          <a:xfrm>
            <a:off x="0" y="6551436"/>
            <a:ext cx="89154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4" name="Line 27"/>
          <p:cNvSpPr>
            <a:spLocks noChangeShapeType="1"/>
          </p:cNvSpPr>
          <p:nvPr/>
        </p:nvSpPr>
        <p:spPr bwMode="auto">
          <a:xfrm>
            <a:off x="8915401" y="1000125"/>
            <a:ext cx="0" cy="55578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776068"/>
            <a:ext cx="8921751" cy="5504478"/>
            <a:chOff x="0" y="1000125"/>
            <a:chExt cx="8921751" cy="5504478"/>
          </a:xfrm>
        </p:grpSpPr>
        <p:sp>
          <p:nvSpPr>
            <p:cNvPr id="37892" name="Rectangle 3"/>
            <p:cNvSpPr>
              <a:spLocks noChangeArrowheads="1"/>
            </p:cNvSpPr>
            <p:nvPr/>
          </p:nvSpPr>
          <p:spPr bwMode="auto">
            <a:xfrm>
              <a:off x="3794840" y="5406849"/>
              <a:ext cx="2520236" cy="10812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dirty="0" err="1">
                  <a:latin typeface="CG Omega" pitchFamily="34" charset="0"/>
                </a:rPr>
                <a:t>Ketua</a:t>
              </a:r>
              <a:r>
                <a:rPr lang="en-US" dirty="0">
                  <a:latin typeface="CG Omega" pitchFamily="34" charset="0"/>
                </a:rPr>
                <a:t> Lab./</a:t>
              </a:r>
              <a:r>
                <a:rPr lang="en-US" dirty="0" err="1">
                  <a:latin typeface="CG Omega" pitchFamily="34" charset="0"/>
                </a:rPr>
                <a:t>Ketua</a:t>
              </a:r>
              <a:r>
                <a:rPr lang="en-US" dirty="0">
                  <a:latin typeface="CG Omega" pitchFamily="34" charset="0"/>
                </a:rPr>
                <a:t> KBK</a:t>
              </a:r>
            </a:p>
          </p:txBody>
        </p:sp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1662113" y="5406849"/>
              <a:ext cx="2127966" cy="10977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dirty="0">
                  <a:latin typeface="CG Omega" pitchFamily="34" charset="0"/>
                </a:rPr>
                <a:t>Tim </a:t>
              </a:r>
              <a:r>
                <a:rPr lang="en-US" dirty="0" err="1">
                  <a:latin typeface="CG Omega" pitchFamily="34" charset="0"/>
                </a:rPr>
                <a:t>Koordinasi</a:t>
              </a:r>
              <a:r>
                <a:rPr lang="en-US" dirty="0">
                  <a:latin typeface="CG Omega" pitchFamily="34" charset="0"/>
                </a:rPr>
                <a:t> Semester (TKS</a:t>
              </a:r>
              <a:r>
                <a:rPr lang="en-US" dirty="0" smtClean="0">
                  <a:latin typeface="CG Omega" pitchFamily="34" charset="0"/>
                </a:rPr>
                <a:t>)</a:t>
              </a:r>
              <a:r>
                <a:rPr lang="en-US" dirty="0" smtClean="0">
                  <a:latin typeface="CG Omega" pitchFamily="34" charset="0"/>
                  <a:sym typeface="Wingdings"/>
                </a:rPr>
                <a:t> </a:t>
              </a:r>
              <a:r>
                <a:rPr lang="en-US" dirty="0" err="1" smtClean="0">
                  <a:latin typeface="CG Omega" pitchFamily="34" charset="0"/>
                  <a:sym typeface="Wingdings"/>
                </a:rPr>
                <a:t>melekap</a:t>
              </a:r>
              <a:r>
                <a:rPr lang="en-US" dirty="0" smtClean="0">
                  <a:latin typeface="CG Omega" pitchFamily="34" charset="0"/>
                  <a:sym typeface="Wingdings"/>
                </a:rPr>
                <a:t> </a:t>
              </a:r>
              <a:r>
                <a:rPr lang="en-US" dirty="0" err="1" smtClean="0">
                  <a:latin typeface="CG Omega" pitchFamily="34" charset="0"/>
                  <a:sym typeface="Wingdings"/>
                </a:rPr>
                <a:t>ke</a:t>
              </a:r>
              <a:r>
                <a:rPr lang="en-US" dirty="0" smtClean="0">
                  <a:latin typeface="CG Omega" pitchFamily="34" charset="0"/>
                  <a:sym typeface="Wingdings"/>
                </a:rPr>
                <a:t> </a:t>
              </a:r>
              <a:r>
                <a:rPr lang="en-US" dirty="0" err="1" smtClean="0">
                  <a:latin typeface="CG Omega" pitchFamily="34" charset="0"/>
                  <a:sym typeface="Wingdings"/>
                </a:rPr>
                <a:t>KaLab</a:t>
              </a:r>
              <a:endParaRPr lang="en-US" dirty="0">
                <a:latin typeface="CG Omega" pitchFamily="34" charset="0"/>
              </a:endParaRPr>
            </a:p>
          </p:txBody>
        </p:sp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246063" y="5406849"/>
              <a:ext cx="1417637" cy="10977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dirty="0">
                  <a:latin typeface="CG Omega" pitchFamily="34" charset="0"/>
                </a:rPr>
                <a:t>Program </a:t>
              </a:r>
              <a:r>
                <a:rPr lang="en-US" dirty="0" err="1">
                  <a:latin typeface="CG Omega" pitchFamily="34" charset="0"/>
                </a:rPr>
                <a:t>Studi</a:t>
              </a:r>
              <a:endParaRPr lang="en-US" dirty="0">
                <a:latin typeface="CG Omega" pitchFamily="34" charset="0"/>
              </a:endParaRPr>
            </a:p>
          </p:txBody>
        </p:sp>
        <p:sp>
          <p:nvSpPr>
            <p:cNvPr id="60423" name="Rectangle 6"/>
            <p:cNvSpPr>
              <a:spLocks noChangeArrowheads="1"/>
            </p:cNvSpPr>
            <p:nvPr/>
          </p:nvSpPr>
          <p:spPr bwMode="auto">
            <a:xfrm>
              <a:off x="6311901" y="4298950"/>
              <a:ext cx="2609850" cy="1109663"/>
            </a:xfrm>
            <a:prstGeom prst="rect">
              <a:avLst/>
            </a:prstGeom>
            <a:solidFill>
              <a:srgbClr val="D5FFD5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id-ID" altLang="en-US">
                <a:solidFill>
                  <a:srgbClr val="006600"/>
                </a:solidFill>
                <a:latin typeface="CG Omega"/>
              </a:endParaRPr>
            </a:p>
          </p:txBody>
        </p:sp>
        <p:sp>
          <p:nvSpPr>
            <p:cNvPr id="60424" name="Rectangle 7"/>
            <p:cNvSpPr>
              <a:spLocks noChangeArrowheads="1"/>
            </p:cNvSpPr>
            <p:nvPr/>
          </p:nvSpPr>
          <p:spPr bwMode="auto">
            <a:xfrm>
              <a:off x="3794841" y="4298950"/>
              <a:ext cx="2518647" cy="1109663"/>
            </a:xfrm>
            <a:prstGeom prst="rect">
              <a:avLst/>
            </a:prstGeom>
            <a:solidFill>
              <a:srgbClr val="D5FFD5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Sekretaris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600" dirty="0" err="1" smtClean="0">
                  <a:solidFill>
                    <a:srgbClr val="006600"/>
                  </a:solidFill>
                  <a:latin typeface="CG Omega"/>
                </a:rPr>
                <a:t>Departemen</a:t>
              </a:r>
              <a:r>
                <a:rPr lang="en-US" altLang="en-US" sz="1600" dirty="0" smtClean="0">
                  <a:solidFill>
                    <a:srgbClr val="006600"/>
                  </a:solidFill>
                  <a:latin typeface="CG Omega"/>
                </a:rPr>
                <a:t>/ </a:t>
              </a: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Pengelola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SPS</a:t>
              </a:r>
            </a:p>
          </p:txBody>
        </p:sp>
        <p:sp>
          <p:nvSpPr>
            <p:cNvPr id="60425" name="Rectangle 8"/>
            <p:cNvSpPr>
              <a:spLocks noChangeArrowheads="1"/>
            </p:cNvSpPr>
            <p:nvPr/>
          </p:nvSpPr>
          <p:spPr bwMode="auto">
            <a:xfrm>
              <a:off x="1662112" y="4298950"/>
              <a:ext cx="2132728" cy="1109663"/>
            </a:xfrm>
            <a:prstGeom prst="rect">
              <a:avLst/>
            </a:prstGeom>
            <a:solidFill>
              <a:srgbClr val="D5FFD5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700" dirty="0" err="1" smtClean="0">
                  <a:solidFill>
                    <a:srgbClr val="006600"/>
                  </a:solidFill>
                  <a:latin typeface="CG Omega"/>
                </a:rPr>
                <a:t>Komite</a:t>
              </a:r>
              <a:r>
                <a:rPr lang="en-US" altLang="en-US" sz="1700" dirty="0" smtClean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700" dirty="0" err="1" smtClean="0">
                  <a:solidFill>
                    <a:srgbClr val="006600"/>
                  </a:solidFill>
                  <a:latin typeface="CG Omega"/>
                </a:rPr>
                <a:t>Penjaminan</a:t>
              </a:r>
              <a:r>
                <a:rPr lang="en-US" altLang="en-US" sz="1700" dirty="0" smtClean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700" dirty="0" err="1" smtClean="0">
                  <a:solidFill>
                    <a:srgbClr val="006600"/>
                  </a:solidFill>
                  <a:latin typeface="CG Omega"/>
                </a:rPr>
                <a:t>mutu</a:t>
              </a:r>
              <a:r>
                <a:rPr lang="en-US" altLang="en-US" sz="1700" dirty="0" smtClean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700" dirty="0" err="1" smtClean="0">
                  <a:solidFill>
                    <a:srgbClr val="006600"/>
                  </a:solidFill>
                  <a:latin typeface="CG Omega"/>
                </a:rPr>
                <a:t>dan</a:t>
              </a:r>
              <a:r>
                <a:rPr lang="en-US" altLang="en-US" sz="1700" dirty="0" smtClean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700" dirty="0" err="1" smtClean="0">
                  <a:solidFill>
                    <a:srgbClr val="006600"/>
                  </a:solidFill>
                  <a:latin typeface="CG Omega"/>
                </a:rPr>
                <a:t>kurikulum</a:t>
              </a:r>
              <a:endParaRPr lang="en-US" altLang="en-US" sz="1700" dirty="0">
                <a:solidFill>
                  <a:srgbClr val="006600"/>
                </a:solidFill>
                <a:latin typeface="CG Omega"/>
              </a:endParaRPr>
            </a:p>
          </p:txBody>
        </p:sp>
        <p:sp>
          <p:nvSpPr>
            <p:cNvPr id="60426" name="Rectangle 9"/>
            <p:cNvSpPr>
              <a:spLocks noChangeArrowheads="1"/>
            </p:cNvSpPr>
            <p:nvPr/>
          </p:nvSpPr>
          <p:spPr bwMode="auto">
            <a:xfrm>
              <a:off x="251520" y="4298950"/>
              <a:ext cx="1410592" cy="1109663"/>
            </a:xfrm>
            <a:prstGeom prst="rect">
              <a:avLst/>
            </a:prstGeom>
            <a:solidFill>
              <a:srgbClr val="D5FFD5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700" dirty="0" err="1" smtClean="0">
                  <a:solidFill>
                    <a:srgbClr val="006600"/>
                  </a:solidFill>
                  <a:latin typeface="CG Omega"/>
                </a:rPr>
                <a:t>Departemen</a:t>
              </a:r>
              <a:endParaRPr lang="en-US" altLang="en-US" sz="1700" dirty="0">
                <a:solidFill>
                  <a:srgbClr val="006600"/>
                </a:solidFill>
                <a:latin typeface="CG Omega"/>
              </a:endParaRPr>
            </a:p>
          </p:txBody>
        </p:sp>
        <p:sp>
          <p:nvSpPr>
            <p:cNvPr id="60427" name="Rectangle 10"/>
            <p:cNvSpPr>
              <a:spLocks noChangeArrowheads="1"/>
            </p:cNvSpPr>
            <p:nvPr/>
          </p:nvSpPr>
          <p:spPr bwMode="auto">
            <a:xfrm>
              <a:off x="6311901" y="3074988"/>
              <a:ext cx="2605087" cy="1223962"/>
            </a:xfrm>
            <a:prstGeom prst="rect">
              <a:avLst/>
            </a:prstGeom>
            <a:solidFill>
              <a:srgbClr val="F4E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Manajer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Program Audit </a:t>
              </a: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Mutu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  Internal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( Auditor senior)</a:t>
              </a:r>
            </a:p>
          </p:txBody>
        </p:sp>
        <p:sp>
          <p:nvSpPr>
            <p:cNvPr id="60428" name="Rectangle 11"/>
            <p:cNvSpPr>
              <a:spLocks noChangeArrowheads="1"/>
            </p:cNvSpPr>
            <p:nvPr/>
          </p:nvSpPr>
          <p:spPr bwMode="auto">
            <a:xfrm>
              <a:off x="3786207" y="3074988"/>
              <a:ext cx="2524106" cy="1223962"/>
            </a:xfrm>
            <a:prstGeom prst="rect">
              <a:avLst/>
            </a:prstGeom>
            <a:solidFill>
              <a:srgbClr val="F4E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dirty="0" err="1">
                  <a:solidFill>
                    <a:srgbClr val="006600"/>
                  </a:solidFill>
                  <a:latin typeface="CG Omega"/>
                </a:rPr>
                <a:t>Dekan</a:t>
              </a:r>
              <a:r>
                <a:rPr lang="en-US" altLang="en-US" dirty="0">
                  <a:solidFill>
                    <a:srgbClr val="006600"/>
                  </a:solidFill>
                  <a:latin typeface="CG Omega"/>
                </a:rPr>
                <a:t>/ WD </a:t>
              </a:r>
              <a:r>
                <a:rPr lang="en-US" altLang="en-US" dirty="0" err="1">
                  <a:solidFill>
                    <a:srgbClr val="006600"/>
                  </a:solidFill>
                  <a:latin typeface="CG Omega"/>
                </a:rPr>
                <a:t>AKm</a:t>
              </a:r>
              <a:r>
                <a:rPr lang="en-US" altLang="en-US" dirty="0">
                  <a:solidFill>
                    <a:srgbClr val="006600"/>
                  </a:solidFill>
                  <a:latin typeface="CG Omega"/>
                </a:rPr>
                <a:t>./</a:t>
              </a:r>
              <a:r>
                <a:rPr lang="en-US" altLang="en-US" dirty="0" err="1">
                  <a:solidFill>
                    <a:srgbClr val="006600"/>
                  </a:solidFill>
                  <a:latin typeface="CG Omega"/>
                </a:rPr>
                <a:t>Ass.Dir</a:t>
              </a:r>
              <a:r>
                <a:rPr lang="en-US" altLang="en-US" dirty="0">
                  <a:solidFill>
                    <a:srgbClr val="006600"/>
                  </a:solidFill>
                  <a:latin typeface="CG Omega"/>
                </a:rPr>
                <a:t> I SPS/ </a:t>
              </a:r>
              <a:r>
                <a:rPr lang="en-US" altLang="en-US" dirty="0" err="1">
                  <a:solidFill>
                    <a:srgbClr val="006600"/>
                  </a:solidFill>
                  <a:latin typeface="CG Omega"/>
                </a:rPr>
                <a:t>Ass.Dir</a:t>
              </a:r>
              <a:r>
                <a:rPr lang="en-US" altLang="en-US" dirty="0">
                  <a:solidFill>
                    <a:srgbClr val="006600"/>
                  </a:solidFill>
                  <a:latin typeface="CG Omega"/>
                </a:rPr>
                <a:t> I SV </a:t>
              </a:r>
            </a:p>
          </p:txBody>
        </p:sp>
        <p:sp>
          <p:nvSpPr>
            <p:cNvPr id="60429" name="Rectangle 12"/>
            <p:cNvSpPr>
              <a:spLocks noChangeArrowheads="1"/>
            </p:cNvSpPr>
            <p:nvPr/>
          </p:nvSpPr>
          <p:spPr bwMode="auto">
            <a:xfrm>
              <a:off x="1658937" y="3074988"/>
              <a:ext cx="2135904" cy="1223962"/>
            </a:xfrm>
            <a:prstGeom prst="rect">
              <a:avLst/>
            </a:prstGeom>
            <a:solidFill>
              <a:srgbClr val="F4E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Komisi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Koordinasi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Kegiatan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Akademik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(K3A), </a:t>
              </a:r>
              <a:r>
                <a:rPr lang="en-US" altLang="en-US" sz="1600" dirty="0" smtClean="0">
                  <a:solidFill>
                    <a:srgbClr val="006600"/>
                  </a:solidFill>
                  <a:latin typeface="CG Omega"/>
                </a:rPr>
                <a:t>Unit </a:t>
              </a:r>
              <a:r>
                <a:rPr lang="en-US" altLang="en-US" sz="1600" dirty="0" err="1" smtClean="0">
                  <a:solidFill>
                    <a:srgbClr val="006600"/>
                  </a:solidFill>
                  <a:latin typeface="CG Omega"/>
                </a:rPr>
                <a:t>jamian</a:t>
              </a:r>
              <a:r>
                <a:rPr lang="en-US" altLang="en-US" sz="1600" dirty="0" smtClean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Mutu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</a:t>
              </a:r>
              <a:r>
                <a:rPr lang="en-US" altLang="en-US" sz="1600" dirty="0" smtClean="0">
                  <a:solidFill>
                    <a:srgbClr val="006600"/>
                  </a:solidFill>
                  <a:latin typeface="CG Omega"/>
                </a:rPr>
                <a:t>(UJM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)</a:t>
              </a:r>
            </a:p>
          </p:txBody>
        </p:sp>
        <p:sp>
          <p:nvSpPr>
            <p:cNvPr id="60430" name="Rectangle 13"/>
            <p:cNvSpPr>
              <a:spLocks noChangeArrowheads="1"/>
            </p:cNvSpPr>
            <p:nvPr/>
          </p:nvSpPr>
          <p:spPr bwMode="auto">
            <a:xfrm>
              <a:off x="251519" y="3074988"/>
              <a:ext cx="1409005" cy="1223962"/>
            </a:xfrm>
            <a:prstGeom prst="rect">
              <a:avLst/>
            </a:prstGeom>
            <a:solidFill>
              <a:srgbClr val="F4E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6600"/>
                  </a:solidFill>
                  <a:latin typeface="CG Omega"/>
                </a:rPr>
                <a:t>Fakultas/ SPS/ SV</a:t>
              </a:r>
            </a:p>
          </p:txBody>
        </p:sp>
        <p:sp>
          <p:nvSpPr>
            <p:cNvPr id="60431" name="Rectangle 14"/>
            <p:cNvSpPr>
              <a:spLocks noChangeArrowheads="1"/>
            </p:cNvSpPr>
            <p:nvPr/>
          </p:nvSpPr>
          <p:spPr bwMode="auto">
            <a:xfrm>
              <a:off x="6310313" y="2112963"/>
              <a:ext cx="2606675" cy="942975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Manajer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Program Audit </a:t>
              </a: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Mutu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  Internal 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(</a:t>
              </a:r>
              <a:r>
                <a:rPr lang="en-US" altLang="en-US" sz="1600" dirty="0" err="1">
                  <a:solidFill>
                    <a:srgbClr val="006600"/>
                  </a:solidFill>
                  <a:latin typeface="CG Omega"/>
                </a:rPr>
                <a:t>Ketua</a:t>
              </a:r>
              <a:r>
                <a:rPr lang="en-US" altLang="en-US" sz="1600" dirty="0">
                  <a:solidFill>
                    <a:srgbClr val="006600"/>
                  </a:solidFill>
                  <a:latin typeface="CG Omega"/>
                </a:rPr>
                <a:t> KJM)</a:t>
              </a:r>
            </a:p>
          </p:txBody>
        </p:sp>
        <p:sp>
          <p:nvSpPr>
            <p:cNvPr id="60432" name="Rectangle 15"/>
            <p:cNvSpPr>
              <a:spLocks noChangeArrowheads="1"/>
            </p:cNvSpPr>
            <p:nvPr/>
          </p:nvSpPr>
          <p:spPr bwMode="auto">
            <a:xfrm>
              <a:off x="3791203" y="2110278"/>
              <a:ext cx="2514348" cy="94566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6600"/>
                  </a:solidFill>
                  <a:latin typeface="CG Omega"/>
                </a:rPr>
                <a:t>Rektor</a:t>
              </a:r>
            </a:p>
          </p:txBody>
        </p:sp>
        <p:sp>
          <p:nvSpPr>
            <p:cNvPr id="60433" name="Rectangle 16"/>
            <p:cNvSpPr>
              <a:spLocks noChangeArrowheads="1"/>
            </p:cNvSpPr>
            <p:nvPr/>
          </p:nvSpPr>
          <p:spPr bwMode="auto">
            <a:xfrm>
              <a:off x="1658937" y="2112963"/>
              <a:ext cx="2130678" cy="942975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6600"/>
                  </a:solidFill>
                  <a:latin typeface="CG Omega"/>
                </a:rPr>
                <a:t>Kantor Jaminan Mutu (KJM)</a:t>
              </a:r>
            </a:p>
          </p:txBody>
        </p:sp>
        <p:sp>
          <p:nvSpPr>
            <p:cNvPr id="60434" name="Rectangle 17"/>
            <p:cNvSpPr>
              <a:spLocks noChangeArrowheads="1"/>
            </p:cNvSpPr>
            <p:nvPr/>
          </p:nvSpPr>
          <p:spPr bwMode="auto">
            <a:xfrm>
              <a:off x="251519" y="2112963"/>
              <a:ext cx="1409005" cy="942975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6600"/>
                  </a:solidFill>
                  <a:latin typeface="CG Omega"/>
                </a:rPr>
                <a:t>Universitas</a:t>
              </a:r>
            </a:p>
          </p:txBody>
        </p:sp>
        <p:sp>
          <p:nvSpPr>
            <p:cNvPr id="60435" name="Rectangle 18"/>
            <p:cNvSpPr>
              <a:spLocks noChangeArrowheads="1"/>
            </p:cNvSpPr>
            <p:nvPr/>
          </p:nvSpPr>
          <p:spPr bwMode="auto">
            <a:xfrm>
              <a:off x="6305551" y="1187450"/>
              <a:ext cx="2611438" cy="922338"/>
            </a:xfrm>
            <a:prstGeom prst="rect">
              <a:avLst/>
            </a:prstGeom>
            <a:solidFill>
              <a:srgbClr val="00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Penanggung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jawab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Sistem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Audit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Mutu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 Internal</a:t>
              </a:r>
            </a:p>
          </p:txBody>
        </p:sp>
        <p:sp>
          <p:nvSpPr>
            <p:cNvPr id="60436" name="Rectangle 19"/>
            <p:cNvSpPr>
              <a:spLocks noChangeArrowheads="1"/>
            </p:cNvSpPr>
            <p:nvPr/>
          </p:nvSpPr>
          <p:spPr bwMode="auto">
            <a:xfrm>
              <a:off x="3787851" y="1187450"/>
              <a:ext cx="2522461" cy="922338"/>
            </a:xfrm>
            <a:prstGeom prst="rect">
              <a:avLst/>
            </a:prstGeom>
            <a:solidFill>
              <a:srgbClr val="00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Penanggung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jawab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Sistem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penjaminan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Mutu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Internal</a:t>
              </a:r>
            </a:p>
          </p:txBody>
        </p:sp>
        <p:sp>
          <p:nvSpPr>
            <p:cNvPr id="60437" name="Rectangle 20"/>
            <p:cNvSpPr>
              <a:spLocks noChangeArrowheads="1"/>
            </p:cNvSpPr>
            <p:nvPr/>
          </p:nvSpPr>
          <p:spPr bwMode="auto">
            <a:xfrm>
              <a:off x="1658937" y="1187450"/>
              <a:ext cx="2130678" cy="922338"/>
            </a:xfrm>
            <a:prstGeom prst="rect">
              <a:avLst/>
            </a:prstGeom>
            <a:solidFill>
              <a:srgbClr val="00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800" b="1" dirty="0">
                  <a:solidFill>
                    <a:schemeClr val="bg1"/>
                  </a:solidFill>
                  <a:latin typeface="CG Omega"/>
                </a:rPr>
                <a:t>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Nama</a:t>
              </a: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 </a:t>
              </a:r>
              <a:b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</a:br>
              <a:r>
                <a:rPr lang="en-US" altLang="en-US" sz="1600" b="1" dirty="0" err="1">
                  <a:solidFill>
                    <a:schemeClr val="bg1"/>
                  </a:solidFill>
                  <a:latin typeface="CG Omega"/>
                </a:rPr>
                <a:t>Pelaksana</a:t>
              </a:r>
              <a:endParaRPr lang="en-US" altLang="en-US" sz="1600" b="1" dirty="0">
                <a:solidFill>
                  <a:schemeClr val="bg1"/>
                </a:solidFill>
                <a:latin typeface="CG Omega"/>
              </a:endParaRPr>
            </a:p>
          </p:txBody>
        </p:sp>
        <p:sp>
          <p:nvSpPr>
            <p:cNvPr id="60438" name="Rectangle 21"/>
            <p:cNvSpPr>
              <a:spLocks noChangeArrowheads="1"/>
            </p:cNvSpPr>
            <p:nvPr/>
          </p:nvSpPr>
          <p:spPr bwMode="auto">
            <a:xfrm>
              <a:off x="251519" y="1185068"/>
              <a:ext cx="1409005" cy="922338"/>
            </a:xfrm>
            <a:prstGeom prst="rect">
              <a:avLst/>
            </a:prstGeom>
            <a:solidFill>
              <a:srgbClr val="00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en-US" sz="1600" b="1" dirty="0">
                <a:solidFill>
                  <a:schemeClr val="bg1"/>
                </a:solidFill>
                <a:latin typeface="CG Omega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b="1" dirty="0">
                  <a:solidFill>
                    <a:schemeClr val="bg1"/>
                  </a:solidFill>
                  <a:latin typeface="CG Omega"/>
                </a:rPr>
                <a:t>Tingkat</a:t>
              </a:r>
            </a:p>
          </p:txBody>
        </p:sp>
        <p:sp>
          <p:nvSpPr>
            <p:cNvPr id="60439" name="Line 22"/>
            <p:cNvSpPr>
              <a:spLocks noChangeShapeType="1"/>
            </p:cNvSpPr>
            <p:nvPr/>
          </p:nvSpPr>
          <p:spPr bwMode="auto">
            <a:xfrm>
              <a:off x="0" y="1000125"/>
              <a:ext cx="891540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Line 24"/>
            <p:cNvSpPr>
              <a:spLocks noChangeShapeType="1"/>
            </p:cNvSpPr>
            <p:nvPr/>
          </p:nvSpPr>
          <p:spPr bwMode="auto">
            <a:xfrm>
              <a:off x="0" y="3148013"/>
              <a:ext cx="891540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Line 25"/>
            <p:cNvSpPr>
              <a:spLocks noChangeShapeType="1"/>
            </p:cNvSpPr>
            <p:nvPr/>
          </p:nvSpPr>
          <p:spPr bwMode="auto">
            <a:xfrm>
              <a:off x="0" y="4484688"/>
              <a:ext cx="891540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Rectangle 28"/>
            <p:cNvSpPr>
              <a:spLocks noChangeArrowheads="1"/>
            </p:cNvSpPr>
            <p:nvPr/>
          </p:nvSpPr>
          <p:spPr bwMode="auto">
            <a:xfrm>
              <a:off x="6305550" y="5410024"/>
              <a:ext cx="2614613" cy="10780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endParaRPr lang="en-US">
                <a:latin typeface="CG Omeg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4104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532" y="436563"/>
            <a:ext cx="8604250" cy="6302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i-F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5a. 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Tugas LPM </a:t>
            </a:r>
            <a:r>
              <a:rPr lang="fi-F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Tingkat Perguruan Tinggi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71588"/>
            <a:ext cx="8811064" cy="47482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81000" indent="-381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Merencanakan, melaksanakan, dan mengembangkan penjaminan mutu.</a:t>
            </a:r>
          </a:p>
          <a:p>
            <a:pPr marL="381000" indent="-381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Menyusun perangkat pelaksanaan penjaminan mutu.</a:t>
            </a:r>
          </a:p>
          <a:p>
            <a:pPr marL="381000" indent="-381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Memonitor dan mengevaluasi pelaksanaan penjaminan mutu.</a:t>
            </a:r>
          </a:p>
          <a:p>
            <a:pPr marL="381000" indent="-381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Melaksanakan dan mengembangkan audit internal.</a:t>
            </a:r>
          </a:p>
          <a:p>
            <a:pPr marL="381000" indent="-381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Melaporkan pelaksanaan penjaminan mutu kepada pimpinan PT.</a:t>
            </a:r>
          </a:p>
          <a:p>
            <a:pPr marL="381000" indent="-381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Menyiapkan SDM penjaminan mutu (auditor).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endParaRPr lang="id-ID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  <a:p>
            <a:pPr marL="355600" indent="-3556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Konsultasi, pendampingan, dan kerja sama di bidang penjaminan mutu.</a:t>
            </a:r>
          </a:p>
          <a:p>
            <a:pPr marL="355600" indent="-3556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Pengembangan sistem informasi penjaminan mutu.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</a:p>
          <a:p>
            <a:pPr marL="381000" indent="-381000" eaLnBrk="1" hangingPunct="1">
              <a:lnSpc>
                <a:spcPct val="120000"/>
              </a:lnSpc>
              <a:buFontTx/>
              <a:buAutoNum type="arabicPeriod"/>
              <a:defRPr/>
            </a:pPr>
            <a:endParaRPr lang="en-US" sz="1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17538" y="533400"/>
            <a:ext cx="79930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5</a:t>
            </a:r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b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. Tugas UPM </a:t>
            </a:r>
            <a:r>
              <a:rPr lang="fi-F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Tingkat Fak/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SP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s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/SV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1371600"/>
            <a:ext cx="8515350" cy="487679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81000" indent="-381000" eaLnBrk="1" hangingPunct="1">
              <a:buFont typeface="Arial" charset="0"/>
              <a:buChar char="•"/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Mengembangkan penjaminan mutu fakultas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/</a:t>
            </a: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Sekolah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Pascasarjana</a:t>
            </a: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.</a:t>
            </a:r>
          </a:p>
          <a:p>
            <a:pPr marL="381000" indent="-381000" eaLnBrk="1" hangingPunct="1">
              <a:buFont typeface="Arial" charset="0"/>
              <a:buChar char="•"/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Melakukan sosialiasi penjaminan mutu di jurusan / program studi.</a:t>
            </a:r>
          </a:p>
          <a:p>
            <a:pPr marL="381000" indent="-381000" eaLnBrk="1" hangingPunct="1">
              <a:buFont typeface="Arial" charset="0"/>
              <a:buChar char="•"/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Memonitor dan mengevaluasi pelaksanaan penjaminan mutu.</a:t>
            </a:r>
          </a:p>
          <a:p>
            <a:pPr marL="381000" indent="-381000" eaLnBrk="1" hangingPunct="1">
              <a:buFont typeface="Arial" charset="0"/>
              <a:buChar char="•"/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Melakukan konsultasi dan pendampingan pelaksanaan penjaminan mutu.</a:t>
            </a:r>
            <a:r>
              <a:rPr lang="en-US" sz="2400" dirty="0" smtClean="0">
                <a:latin typeface="Rockwell" pitchFamily="18" charset="0"/>
              </a:rPr>
              <a:t> </a:t>
            </a:r>
            <a:endParaRPr lang="id-ID" sz="2400" dirty="0" smtClean="0">
              <a:latin typeface="Rockwell" pitchFamily="18" charset="0"/>
            </a:endParaRPr>
          </a:p>
          <a:p>
            <a:pPr marL="352425" indent="-352425" eaLnBrk="1" hangingPunct="1">
              <a:buFont typeface="Arial" charset="0"/>
              <a:buChar char="•"/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Membahas dan menindaklanjuti laporan LPMJ.</a:t>
            </a:r>
          </a:p>
          <a:p>
            <a:pPr marL="352425" indent="-352425" eaLnBrk="1" hangingPunct="1">
              <a:buFont typeface="Arial" charset="0"/>
              <a:buChar char="•"/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Membuat evaluasi diri jurusan / bagian / prodi.</a:t>
            </a:r>
          </a:p>
          <a:p>
            <a:pPr marL="352425" indent="-352425" eaLnBrk="1" hangingPunct="1">
              <a:buFont typeface="Arial" charset="0"/>
              <a:buChar char="•"/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Memperbaiki proses belajar mengajar.</a:t>
            </a:r>
          </a:p>
          <a:p>
            <a:pPr marL="352425" indent="-352425" eaLnBrk="1" hangingPunct="1">
              <a:buFont typeface="Arial" charset="0"/>
              <a:buChar char="•"/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Mengirimkan hasil evaluasi diri ke fakultas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/SPs</a:t>
            </a:r>
            <a:r>
              <a:rPr lang="id-I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dan senat</a:t>
            </a:r>
            <a:endParaRPr lang="en-US" sz="2400" dirty="0" smtClean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9388" y="790575"/>
            <a:ext cx="89646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i-F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5c</a:t>
            </a:r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. Tim Penjaminan Mutu </a:t>
            </a:r>
            <a:r>
              <a:rPr lang="fi-FI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Tingkat</a:t>
            </a:r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fi-FI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Departemen</a:t>
            </a:r>
            <a:r>
              <a:rPr lang="fi-F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/</a:t>
            </a:r>
            <a:r>
              <a:rPr lang="fi-FI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Bagian</a:t>
            </a:r>
            <a:r>
              <a:rPr lang="fi-F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/Prodi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0063" y="2957513"/>
            <a:ext cx="8072437" cy="321468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id-ID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membantu pengurus jurusan / bagian, pengelola program studi dalam kelancaran kegiatan akademik semester.</a:t>
            </a:r>
          </a:p>
          <a:p>
            <a:pPr marL="381000" indent="-3810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id-ID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memonitor dan membahas proses belajar mengajar yang sedang berlangsung serta mengevaluasi pembelajaran pada akhir semester. </a:t>
            </a:r>
          </a:p>
          <a:p>
            <a:pPr marL="381000" indent="-3810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id-ID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mengadakan rapat evaluasi pelaksanaan penjaminan mutu di jurusan.</a:t>
            </a:r>
          </a:p>
          <a:p>
            <a:pPr marL="381000" indent="-3810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id-ID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membuat laporan pelaksanaan belajar mengajar kepada jurusan dan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U</a:t>
            </a:r>
            <a:r>
              <a:rPr lang="id-ID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PMF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/</a:t>
            </a:r>
            <a:r>
              <a:rPr lang="id-ID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SPs</a:t>
            </a:r>
            <a:r>
              <a:rPr lang="id-ID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.</a:t>
            </a:r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41338" y="2035175"/>
            <a:ext cx="7918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 b="1" dirty="0">
                <a:latin typeface="Rockwell" panose="02060603020205020403" pitchFamily="18" charset="0"/>
              </a:rPr>
              <a:t>Diketuai oleh sekretaris jurusan, beranggotakan dosen dan mahasiswa, bertugas. </a:t>
            </a:r>
          </a:p>
        </p:txBody>
      </p:sp>
    </p:spTree>
    <p:extLst>
      <p:ext uri="{BB962C8B-B14F-4D97-AF65-F5344CB8AC3E}">
        <p14:creationId xmlns:p14="http://schemas.microsoft.com/office/powerpoint/2010/main" val="14445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15900" y="685800"/>
            <a:ext cx="8677275" cy="2831544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0113" indent="-900113" algn="ctr" eaLnBrk="1" hangingPunct="1">
              <a:tabLst>
                <a:tab pos="900113" algn="l"/>
              </a:tabLst>
              <a:defRPr/>
            </a:pPr>
            <a:r>
              <a:rPr lang="id-ID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SPMI </a:t>
            </a:r>
            <a:r>
              <a:rPr lang="en-US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M2</a:t>
            </a:r>
            <a:endParaRPr lang="id-ID" sz="5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900113" indent="-900113" algn="ctr" eaLnBrk="1" hangingPunct="1">
              <a:tabLst>
                <a:tab pos="900113" algn="l"/>
              </a:tabLst>
              <a:defRPr/>
            </a:pP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Implementasi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SPM-PT di 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UGM</a:t>
            </a:r>
            <a:endParaRPr lang="id-ID" sz="4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176712"/>
            <a:ext cx="6400800" cy="17049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Kantor </a:t>
            </a:r>
            <a:r>
              <a:rPr lang="en-US" sz="2000" dirty="0" err="1" smtClean="0"/>
              <a:t>Jaminan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endParaRPr lang="en-US" sz="2000" dirty="0" smtClean="0"/>
          </a:p>
          <a:p>
            <a:pPr marL="0" indent="0" algn="ctr">
              <a:buNone/>
              <a:defRPr/>
            </a:pP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Gadjah</a:t>
            </a:r>
            <a:r>
              <a:rPr lang="en-US" sz="2000" dirty="0" smtClean="0"/>
              <a:t> </a:t>
            </a:r>
            <a:r>
              <a:rPr lang="en-US" sz="2000" dirty="0" err="1" smtClean="0"/>
              <a:t>Mada</a:t>
            </a:r>
            <a:endParaRPr lang="en-US" sz="2000" dirty="0" smtClean="0"/>
          </a:p>
          <a:p>
            <a:pPr marL="0" indent="0" algn="ctr">
              <a:buNone/>
              <a:defRPr/>
            </a:pPr>
            <a:r>
              <a:rPr lang="en-US" sz="2000" dirty="0" smtClean="0"/>
              <a:t>Yogyakarta</a:t>
            </a:r>
          </a:p>
          <a:p>
            <a:pPr marL="0" indent="0" algn="ctr">
              <a:buNone/>
              <a:defRPr/>
            </a:pPr>
            <a:r>
              <a:rPr lang="en-US" sz="2000" dirty="0" smtClean="0"/>
              <a:t>201</a:t>
            </a:r>
            <a:r>
              <a:rPr lang="id-ID" sz="2000" dirty="0"/>
              <a:t>8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29200"/>
            <a:ext cx="2438400" cy="12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9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Asus\AppData\Local\Microsoft\Windows\Temporary Internet Files\Content.IE5\IYA0ZYBG\MC9000171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77" y="4526621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28625" y="642938"/>
            <a:ext cx="8229600" cy="714375"/>
          </a:xfr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smtClean="0"/>
              <a:t>6. Sistem Dokumen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 bwMode="auto">
          <a:xfrm>
            <a:off x="428625" y="1633538"/>
            <a:ext cx="8229600" cy="957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dirty="0" err="1" smtClean="0"/>
              <a:t>Dokumen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Akademik</a:t>
            </a:r>
            <a:endParaRPr lang="en-US" altLang="en-US" dirty="0" smtClean="0"/>
          </a:p>
          <a:p>
            <a:r>
              <a:rPr lang="en-US" altLang="en-US" dirty="0" err="1" smtClean="0"/>
              <a:t>Dokumen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Mutu</a:t>
            </a:r>
            <a:endParaRPr lang="en-US" alt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191189" y="4024971"/>
            <a:ext cx="4214813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76689" y="3739221"/>
            <a:ext cx="1285875" cy="10715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5252" y="4882221"/>
            <a:ext cx="1525587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baseline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8314" y="3453471"/>
            <a:ext cx="4379913" cy="46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Dokumen Mutu (implementasi)</a:t>
            </a:r>
          </a:p>
        </p:txBody>
      </p:sp>
      <p:pic>
        <p:nvPicPr>
          <p:cNvPr id="8" name="Picture 4" descr="C:\Users\Asus\AppData\Local\Microsoft\Windows\Temporary Internet Files\Content.IE5\HYGO7U6W\MC9000540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52" y="4667908"/>
            <a:ext cx="4953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8377" y="4596471"/>
            <a:ext cx="15128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39" y="4640920"/>
            <a:ext cx="26765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n 12"/>
          <p:cNvSpPr/>
          <p:nvPr/>
        </p:nvSpPr>
        <p:spPr>
          <a:xfrm>
            <a:off x="6620314" y="3596346"/>
            <a:ext cx="1785938" cy="15716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91689" y="2953408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Dok. Akademik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63189" y="5239408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Goal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502" y="2777196"/>
            <a:ext cx="8929687" cy="3357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05627" y="4096408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Proses</a:t>
            </a:r>
          </a:p>
        </p:txBody>
      </p:sp>
    </p:spTree>
    <p:extLst>
      <p:ext uri="{BB962C8B-B14F-4D97-AF65-F5344CB8AC3E}">
        <p14:creationId xmlns:p14="http://schemas.microsoft.com/office/powerpoint/2010/main" val="17288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 animBg="1"/>
      <p:bldP spid="4" grpId="0" animBg="1"/>
      <p:bldP spid="4" grpId="1" animBg="1"/>
      <p:bldP spid="5" grpId="0" animBg="1"/>
      <p:bldP spid="6" grpId="0" animBg="1"/>
      <p:bldP spid="7" grpId="0" animBg="1"/>
      <p:bldP spid="13" grpId="0" animBg="1"/>
      <p:bldP spid="13" grpId="1" animBg="1"/>
      <p:bldP spid="14" grpId="0"/>
      <p:bldP spid="15" grpId="0"/>
      <p:bldP spid="15" grpId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7718425" cy="647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Contoh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Jenis Dokumen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(UGM)</a:t>
            </a:r>
          </a:p>
        </p:txBody>
      </p:sp>
      <p:graphicFrame>
        <p:nvGraphicFramePr>
          <p:cNvPr id="54293" name="Group 2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0297638"/>
              </p:ext>
            </p:extLst>
          </p:nvPr>
        </p:nvGraphicFramePr>
        <p:xfrm>
          <a:off x="457200" y="1077704"/>
          <a:ext cx="8305800" cy="5170696"/>
        </p:xfrm>
        <a:graphic>
          <a:graphicData uri="http://schemas.openxmlformats.org/drawingml/2006/table">
            <a:tbl>
              <a:tblPr/>
              <a:tblGrid>
                <a:gridCol w="3322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58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Tingkat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 Dokumen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Perguruan Tinggi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Kebijakan Akademik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Standar Akademik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Peraturan Akademik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Manual Mutu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Manual Prosedur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3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Fakultas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Sekolah Pascasarjana</a:t>
                      </a:r>
                      <a:endParaRPr kumimoji="0" lang="id-ID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Kebijakan Akademik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Standar Akademik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Peraturan Akademik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Manual Mutu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Manual Prosedur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7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Jurusan/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Bagian/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Program Studi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Spesifikasi Prodi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Kompetensi Lulusan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Kurikulum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Program Pembelajaran (GBPP-SAP)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Manual prosedur,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Instruksi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Kerja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Dokumen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Rockwell" pitchFamily="18" charset="0"/>
                          <a:ea typeface="Times New Roman" pitchFamily="18" charset="0"/>
                          <a:cs typeface="Arial" charset="0"/>
                        </a:rPr>
                        <a:t>Pendukung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Rockwell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7. </a:t>
            </a:r>
            <a:r>
              <a:rPr lang="en-US" sz="3600" dirty="0" err="1" smtClean="0"/>
              <a:t>Siklus</a:t>
            </a:r>
            <a:r>
              <a:rPr lang="en-US" sz="3600" dirty="0" smtClean="0"/>
              <a:t> </a:t>
            </a:r>
            <a:r>
              <a:rPr lang="en-US" sz="3600" dirty="0" err="1" smtClean="0"/>
              <a:t>Penjaminan</a:t>
            </a:r>
            <a:r>
              <a:rPr lang="en-US" sz="3600" dirty="0" smtClean="0"/>
              <a:t> </a:t>
            </a:r>
            <a:r>
              <a:rPr lang="en-US" sz="3600" dirty="0" err="1" smtClean="0"/>
              <a:t>Mutu</a:t>
            </a:r>
            <a:r>
              <a:rPr lang="en-US" sz="3600" dirty="0" smtClean="0"/>
              <a:t> Internal</a:t>
            </a:r>
            <a:endParaRPr lang="en-US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1209" r="4942" b="21318"/>
          <a:stretch>
            <a:fillRect/>
          </a:stretch>
        </p:blipFill>
        <p:spPr bwMode="auto">
          <a:xfrm>
            <a:off x="752668" y="1417638"/>
            <a:ext cx="8253219" cy="46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22876" y="3324276"/>
            <a:ext cx="4443413" cy="58261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err="1" smtClean="0"/>
              <a:t>Peningkatan</a:t>
            </a:r>
            <a:r>
              <a:rPr lang="en-US" sz="4000" dirty="0" smtClean="0"/>
              <a:t> </a:t>
            </a:r>
            <a:r>
              <a:rPr lang="en-US" sz="4000" dirty="0" err="1" smtClean="0"/>
              <a:t>Standar</a:t>
            </a:r>
            <a:endParaRPr lang="en-US" sz="4000" dirty="0"/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3257111" y="762051"/>
            <a:ext cx="2855913" cy="461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Perencanaan SPMI</a:t>
            </a: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6530536" y="1851076"/>
            <a:ext cx="2284413" cy="461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Bantuan Teknis</a:t>
            </a:r>
          </a:p>
        </p:txBody>
      </p:sp>
      <p:sp>
        <p:nvSpPr>
          <p:cNvPr id="5" name="Diamond 4"/>
          <p:cNvSpPr/>
          <p:nvPr/>
        </p:nvSpPr>
        <p:spPr>
          <a:xfrm>
            <a:off x="3351832" y="1418218"/>
            <a:ext cx="2643187" cy="135731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Program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</a:p>
        </p:txBody>
      </p:sp>
      <p:sp>
        <p:nvSpPr>
          <p:cNvPr id="66566" name="TextBox 7"/>
          <p:cNvSpPr txBox="1">
            <a:spLocks noChangeArrowheads="1"/>
          </p:cNvSpPr>
          <p:nvPr/>
        </p:nvSpPr>
        <p:spPr bwMode="auto">
          <a:xfrm>
            <a:off x="1875986" y="3027414"/>
            <a:ext cx="5795963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Sosialisasi AMI dan EDPS</a:t>
            </a:r>
            <a:r>
              <a:rPr lang="id-ID" altLang="en-US" sz="2400"/>
              <a:t>, EDF &amp;D-EDF</a:t>
            </a:r>
            <a:endParaRPr lang="en-US" altLang="en-US" sz="2400"/>
          </a:p>
        </p:txBody>
      </p:sp>
      <p:sp>
        <p:nvSpPr>
          <p:cNvPr id="66567" name="TextBox 8"/>
          <p:cNvSpPr txBox="1">
            <a:spLocks noChangeArrowheads="1"/>
          </p:cNvSpPr>
          <p:nvPr/>
        </p:nvSpPr>
        <p:spPr bwMode="auto">
          <a:xfrm>
            <a:off x="2706425" y="3722209"/>
            <a:ext cx="3935412" cy="461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Pengisian EDPS oleh Prodi</a:t>
            </a:r>
          </a:p>
        </p:txBody>
      </p:sp>
      <p:sp>
        <p:nvSpPr>
          <p:cNvPr id="66568" name="TextBox 9"/>
          <p:cNvSpPr txBox="1">
            <a:spLocks noChangeArrowheads="1"/>
          </p:cNvSpPr>
          <p:nvPr/>
        </p:nvSpPr>
        <p:spPr bwMode="auto">
          <a:xfrm>
            <a:off x="3291683" y="4385431"/>
            <a:ext cx="2768600" cy="461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Audit Mutu Internal</a:t>
            </a:r>
          </a:p>
        </p:txBody>
      </p:sp>
      <p:sp>
        <p:nvSpPr>
          <p:cNvPr id="66569" name="TextBox 10"/>
          <p:cNvSpPr txBox="1">
            <a:spLocks noChangeArrowheads="1"/>
          </p:cNvSpPr>
          <p:nvPr/>
        </p:nvSpPr>
        <p:spPr bwMode="auto">
          <a:xfrm>
            <a:off x="866336" y="5051476"/>
            <a:ext cx="7612238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/>
              <a:t>Rapat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Tinjauan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Manajemen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Jurusan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Fakultas</a:t>
            </a:r>
            <a:endParaRPr lang="en-US" altLang="en-US" sz="2400" dirty="0"/>
          </a:p>
        </p:txBody>
      </p:sp>
      <p:sp>
        <p:nvSpPr>
          <p:cNvPr id="66570" name="TextBox 11"/>
          <p:cNvSpPr txBox="1">
            <a:spLocks noChangeArrowheads="1"/>
          </p:cNvSpPr>
          <p:nvPr/>
        </p:nvSpPr>
        <p:spPr bwMode="auto">
          <a:xfrm>
            <a:off x="1890803" y="5737276"/>
            <a:ext cx="5562600" cy="461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Rapat Tinjauan Manajemen Universitas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564417" y="1348633"/>
            <a:ext cx="214313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71573" y="2741664"/>
            <a:ext cx="1" cy="28575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564418" y="3585773"/>
            <a:ext cx="214312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64418" y="4286565"/>
            <a:ext cx="214312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564418" y="4949787"/>
            <a:ext cx="214312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564417" y="5615833"/>
            <a:ext cx="214313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984436" y="2098725"/>
            <a:ext cx="546100" cy="46567"/>
          </a:xfrm>
          <a:custGeom>
            <a:avLst/>
            <a:gdLst>
              <a:gd name="connsiteX0" fmla="*/ 0 w 472965"/>
              <a:gd name="connsiteY0" fmla="*/ 0 h 0"/>
              <a:gd name="connsiteX1" fmla="*/ 472965 w 47296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965">
                <a:moveTo>
                  <a:pt x="0" y="0"/>
                </a:moveTo>
                <a:lnTo>
                  <a:pt x="472965" y="0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638787" y="2316742"/>
            <a:ext cx="401638" cy="928688"/>
          </a:xfrm>
          <a:custGeom>
            <a:avLst/>
            <a:gdLst>
              <a:gd name="connsiteX0" fmla="*/ 614856 w 614856"/>
              <a:gd name="connsiteY0" fmla="*/ 0 h 882869"/>
              <a:gd name="connsiteX1" fmla="*/ 614856 w 614856"/>
              <a:gd name="connsiteY1" fmla="*/ 882869 h 882869"/>
              <a:gd name="connsiteX2" fmla="*/ 0 w 614856"/>
              <a:gd name="connsiteY2" fmla="*/ 882869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856" h="882869">
                <a:moveTo>
                  <a:pt x="614856" y="0"/>
                </a:moveTo>
                <a:lnTo>
                  <a:pt x="614856" y="882869"/>
                </a:lnTo>
                <a:lnTo>
                  <a:pt x="0" y="882869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6579" name="TextBox 18"/>
          <p:cNvSpPr txBox="1">
            <a:spLocks noChangeArrowheads="1"/>
          </p:cNvSpPr>
          <p:nvPr/>
        </p:nvSpPr>
        <p:spPr bwMode="auto">
          <a:xfrm>
            <a:off x="6028886" y="1598664"/>
            <a:ext cx="449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Ya</a:t>
            </a:r>
          </a:p>
        </p:txBody>
      </p:sp>
      <p:sp>
        <p:nvSpPr>
          <p:cNvPr id="66580" name="TextBox 19"/>
          <p:cNvSpPr txBox="1">
            <a:spLocks noChangeArrowheads="1"/>
          </p:cNvSpPr>
          <p:nvPr/>
        </p:nvSpPr>
        <p:spPr bwMode="auto">
          <a:xfrm>
            <a:off x="4957324" y="2598789"/>
            <a:ext cx="804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Tidak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863286" y="98476"/>
            <a:ext cx="5689600" cy="604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000" dirty="0" err="1">
                <a:latin typeface="+mj-lt"/>
                <a:ea typeface="+mj-ea"/>
                <a:cs typeface="+mj-cs"/>
              </a:rPr>
              <a:t>Tahapan</a:t>
            </a:r>
            <a:r>
              <a:rPr lang="en-US" sz="4000" dirty="0">
                <a:latin typeface="+mj-lt"/>
                <a:ea typeface="+mj-ea"/>
                <a:cs typeface="+mj-cs"/>
              </a:rPr>
              <a:t> SPMI-PT UGM</a:t>
            </a:r>
          </a:p>
        </p:txBody>
      </p:sp>
      <p:sp>
        <p:nvSpPr>
          <p:cNvPr id="46" name="Freeform 45"/>
          <p:cNvSpPr/>
          <p:nvPr/>
        </p:nvSpPr>
        <p:spPr>
          <a:xfrm>
            <a:off x="485336" y="5809947"/>
            <a:ext cx="1390650" cy="220136"/>
          </a:xfrm>
          <a:custGeom>
            <a:avLst/>
            <a:gdLst>
              <a:gd name="connsiteX0" fmla="*/ 1733550 w 1733550"/>
              <a:gd name="connsiteY0" fmla="*/ 190500 h 190500"/>
              <a:gd name="connsiteX1" fmla="*/ 0 w 1733550"/>
              <a:gd name="connsiteY1" fmla="*/ 190500 h 190500"/>
              <a:gd name="connsiteX2" fmla="*/ 0 w 173355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50" h="190500">
                <a:moveTo>
                  <a:pt x="1733550" y="190500"/>
                </a:moveTo>
                <a:lnTo>
                  <a:pt x="0" y="190500"/>
                </a:lnTo>
                <a:lnTo>
                  <a:pt x="0" y="0"/>
                </a:ln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85336" y="1006526"/>
            <a:ext cx="2743200" cy="387350"/>
          </a:xfrm>
          <a:custGeom>
            <a:avLst/>
            <a:gdLst>
              <a:gd name="connsiteX0" fmla="*/ 0 w 2590800"/>
              <a:gd name="connsiteY0" fmla="*/ 590550 h 590550"/>
              <a:gd name="connsiteX1" fmla="*/ 0 w 2590800"/>
              <a:gd name="connsiteY1" fmla="*/ 0 h 590550"/>
              <a:gd name="connsiteX2" fmla="*/ 2590800 w 2590800"/>
              <a:gd name="connsiteY2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590550">
                <a:moveTo>
                  <a:pt x="0" y="590550"/>
                </a:moveTo>
                <a:lnTo>
                  <a:pt x="0" y="0"/>
                </a:lnTo>
                <a:lnTo>
                  <a:pt x="2590800" y="0"/>
                </a:ln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7a.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(EDPS)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en-US" sz="3000" dirty="0" err="1" smtClean="0"/>
              <a:t>Dilakukan</a:t>
            </a:r>
            <a:r>
              <a:rPr lang="en-US" sz="3000" dirty="0" smtClean="0"/>
              <a:t> </a:t>
            </a:r>
            <a:r>
              <a:rPr lang="en-US" sz="3000" dirty="0" err="1" smtClean="0"/>
              <a:t>setahun</a:t>
            </a:r>
            <a:r>
              <a:rPr lang="en-US" sz="3000" dirty="0" smtClean="0"/>
              <a:t> </a:t>
            </a:r>
            <a:r>
              <a:rPr lang="en-US" sz="3000" dirty="0" err="1" smtClean="0"/>
              <a:t>sekali</a:t>
            </a:r>
            <a:r>
              <a:rPr lang="en-US" sz="3000" dirty="0" smtClean="0"/>
              <a:t> (</a:t>
            </a:r>
            <a:r>
              <a:rPr lang="en-US" sz="3000" dirty="0" err="1" smtClean="0"/>
              <a:t>setelah</a:t>
            </a:r>
            <a:r>
              <a:rPr lang="en-US" sz="3000" dirty="0" smtClean="0"/>
              <a:t> </a:t>
            </a:r>
            <a:r>
              <a:rPr lang="en-US" sz="3000" dirty="0" err="1" smtClean="0"/>
              <a:t>berakhir</a:t>
            </a:r>
            <a:r>
              <a:rPr lang="en-US" sz="3000" dirty="0" smtClean="0"/>
              <a:t> </a:t>
            </a:r>
            <a:r>
              <a:rPr lang="en-US" sz="3000" dirty="0" err="1" smtClean="0"/>
              <a:t>tahun</a:t>
            </a:r>
            <a:r>
              <a:rPr lang="en-US" sz="3000" dirty="0" smtClean="0"/>
              <a:t> </a:t>
            </a:r>
            <a:r>
              <a:rPr lang="en-US" sz="3000" dirty="0" err="1" smtClean="0"/>
              <a:t>ajaran</a:t>
            </a:r>
            <a:r>
              <a:rPr lang="en-US" sz="3000" dirty="0" smtClean="0"/>
              <a:t>), </a:t>
            </a:r>
            <a:r>
              <a:rPr lang="en-US" sz="3000" dirty="0" err="1" smtClean="0"/>
              <a:t>bertujuan</a:t>
            </a:r>
            <a:r>
              <a:rPr lang="en-US" sz="3000" dirty="0" smtClean="0"/>
              <a:t>: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 </a:t>
            </a:r>
            <a:r>
              <a:rPr lang="en-US" sz="2600" dirty="0" err="1" smtClean="0"/>
              <a:t>pengkinian</a:t>
            </a:r>
            <a:r>
              <a:rPr lang="en-US" sz="2600" dirty="0" smtClean="0"/>
              <a:t> data</a:t>
            </a:r>
            <a:r>
              <a:rPr lang="en-US" sz="2600" dirty="0" smtClean="0">
                <a:sym typeface="Wingdings"/>
              </a:rPr>
              <a:t> output data/</a:t>
            </a:r>
            <a:r>
              <a:rPr lang="en-US" sz="2600" dirty="0" err="1" smtClean="0">
                <a:sym typeface="Wingdings"/>
              </a:rPr>
              <a:t>dokumen</a:t>
            </a:r>
            <a:r>
              <a:rPr lang="en-US" sz="2600" dirty="0" smtClean="0">
                <a:sym typeface="Wingdings"/>
              </a:rPr>
              <a:t> BAN-PT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 </a:t>
            </a:r>
            <a:r>
              <a:rPr lang="en-US" sz="2600" dirty="0" err="1" smtClean="0"/>
              <a:t>evaluasi</a:t>
            </a:r>
            <a:r>
              <a:rPr lang="en-US" sz="2600" dirty="0" smtClean="0"/>
              <a:t> internal </a:t>
            </a:r>
            <a:r>
              <a:rPr lang="en-US" sz="2600" dirty="0" err="1" smtClean="0"/>
              <a:t>prodi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 </a:t>
            </a:r>
            <a:r>
              <a:rPr lang="en-US" sz="2600" dirty="0" err="1" smtClean="0"/>
              <a:t>dasar</a:t>
            </a:r>
            <a:r>
              <a:rPr lang="en-US" sz="2600" dirty="0" smtClean="0"/>
              <a:t> </a:t>
            </a:r>
            <a:r>
              <a:rPr lang="en-US" sz="2600" dirty="0" err="1" smtClean="0"/>
              <a:t>pelaksanaan</a:t>
            </a:r>
            <a:r>
              <a:rPr lang="en-US" sz="2600" dirty="0" smtClean="0"/>
              <a:t> audit </a:t>
            </a:r>
            <a:r>
              <a:rPr lang="en-US" sz="2600" dirty="0" err="1" smtClean="0"/>
              <a:t>mutu</a:t>
            </a:r>
            <a:r>
              <a:rPr lang="en-US" sz="2600" dirty="0" smtClean="0"/>
              <a:t> internal(AMI)</a:t>
            </a:r>
          </a:p>
          <a:p>
            <a:pPr>
              <a:buFontTx/>
              <a:buChar char="-"/>
            </a:pPr>
            <a:r>
              <a:rPr lang="en-US" sz="3000" dirty="0" err="1" smtClean="0"/>
              <a:t>Dilaksanakan</a:t>
            </a:r>
            <a:r>
              <a:rPr lang="en-US" sz="3000" dirty="0" smtClean="0"/>
              <a:t>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online, data </a:t>
            </a:r>
            <a:r>
              <a:rPr lang="en-US" sz="3000" dirty="0" err="1" smtClean="0"/>
              <a:t>terintegrasi</a:t>
            </a:r>
            <a:r>
              <a:rPr lang="en-US" sz="3000" dirty="0" smtClean="0"/>
              <a:t> (</a:t>
            </a:r>
            <a:r>
              <a:rPr lang="en-US" sz="3000" dirty="0" err="1" smtClean="0"/>
              <a:t>sistem</a:t>
            </a:r>
            <a:r>
              <a:rPr lang="en-US" sz="3000" dirty="0" smtClean="0"/>
              <a:t> </a:t>
            </a:r>
            <a:r>
              <a:rPr lang="en-US" sz="3000" dirty="0" err="1" smtClean="0"/>
              <a:t>informasi</a:t>
            </a:r>
            <a:r>
              <a:rPr lang="en-US" sz="3000" dirty="0" smtClean="0"/>
              <a:t> </a:t>
            </a:r>
            <a:r>
              <a:rPr lang="en-US" sz="3000" dirty="0" err="1" smtClean="0"/>
              <a:t>terintegrasi</a:t>
            </a:r>
            <a:r>
              <a:rPr lang="en-US" sz="3000" dirty="0" smtClean="0"/>
              <a:t> UGM: SIA (</a:t>
            </a:r>
            <a:r>
              <a:rPr lang="en-US" sz="3000" dirty="0" err="1" smtClean="0"/>
              <a:t>palawa</a:t>
            </a:r>
            <a:r>
              <a:rPr lang="en-US" sz="3000" dirty="0" smtClean="0"/>
              <a:t>), HRIS (SDM), </a:t>
            </a:r>
            <a:r>
              <a:rPr lang="en-US" sz="3000" dirty="0" err="1" smtClean="0"/>
              <a:t>SimaKun</a:t>
            </a:r>
            <a:r>
              <a:rPr lang="en-US" sz="3000" dirty="0" smtClean="0"/>
              <a:t> (</a:t>
            </a:r>
            <a:r>
              <a:rPr lang="en-US" sz="3000" dirty="0" err="1" smtClean="0"/>
              <a:t>Keuangan</a:t>
            </a:r>
            <a:r>
              <a:rPr lang="en-US" sz="3000" dirty="0" smtClean="0"/>
              <a:t>), </a:t>
            </a:r>
            <a:r>
              <a:rPr lang="en-US" sz="3000" dirty="0" err="1" smtClean="0"/>
              <a:t>Prisma</a:t>
            </a:r>
            <a:r>
              <a:rPr lang="en-US" sz="3000" dirty="0" smtClean="0"/>
              <a:t> (PPM) </a:t>
            </a:r>
            <a:r>
              <a:rPr lang="en-US" sz="3000" dirty="0" smtClean="0">
                <a:sym typeface="Wingdings"/>
              </a:rPr>
              <a:t> </a:t>
            </a:r>
            <a:r>
              <a:rPr lang="en-US" sz="3000" dirty="0" err="1" smtClean="0">
                <a:sym typeface="Wingdings"/>
              </a:rPr>
              <a:t>prodi</a:t>
            </a:r>
            <a:r>
              <a:rPr lang="en-US" sz="3000" dirty="0" smtClean="0">
                <a:sym typeface="Wingdings"/>
              </a:rPr>
              <a:t> </a:t>
            </a:r>
            <a:r>
              <a:rPr lang="en-US" sz="3000" dirty="0" err="1" smtClean="0">
                <a:sym typeface="Wingdings"/>
              </a:rPr>
              <a:t>melakukan</a:t>
            </a:r>
            <a:r>
              <a:rPr lang="en-US" sz="3000" dirty="0" smtClean="0">
                <a:sym typeface="Wingdings"/>
              </a:rPr>
              <a:t> </a:t>
            </a:r>
            <a:r>
              <a:rPr lang="en-US" sz="3000" dirty="0" err="1" smtClean="0">
                <a:sym typeface="Wingdings"/>
              </a:rPr>
              <a:t>Verifikasi</a:t>
            </a:r>
            <a:r>
              <a:rPr lang="en-US" sz="3000" dirty="0" smtClean="0">
                <a:sym typeface="Wingdings"/>
              </a:rPr>
              <a:t>.</a:t>
            </a:r>
            <a:endParaRPr lang="en-US" sz="3000" dirty="0" smtClean="0"/>
          </a:p>
          <a:p>
            <a:pPr>
              <a:buFontTx/>
              <a:buChar char="-"/>
            </a:pPr>
            <a:r>
              <a:rPr lang="en-US" sz="3000" dirty="0" err="1" smtClean="0"/>
              <a:t>Konten</a:t>
            </a:r>
            <a:r>
              <a:rPr lang="en-US" sz="3000" dirty="0" smtClean="0"/>
              <a:t>: 7 </a:t>
            </a:r>
            <a:r>
              <a:rPr lang="en-US" sz="3000" dirty="0" err="1" smtClean="0"/>
              <a:t>standar</a:t>
            </a:r>
            <a:r>
              <a:rPr lang="en-US" sz="3000" dirty="0" smtClean="0"/>
              <a:t> BAN-PT, </a:t>
            </a:r>
            <a:r>
              <a:rPr lang="en-US" sz="3000" dirty="0" err="1" smtClean="0"/>
              <a:t>dilengkapi</a:t>
            </a:r>
            <a:r>
              <a:rPr lang="en-US" sz="3000" dirty="0" smtClean="0"/>
              <a:t> AUN </a:t>
            </a:r>
            <a:r>
              <a:rPr lang="en-US" sz="3000" dirty="0" err="1" smtClean="0"/>
              <a:t>dan</a:t>
            </a:r>
            <a:r>
              <a:rPr lang="en-US" sz="3000" dirty="0" smtClean="0"/>
              <a:t> ISO 9001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Penjaminan</a:t>
            </a:r>
            <a:r>
              <a:rPr lang="en-US" sz="3600" dirty="0" smtClean="0"/>
              <a:t> </a:t>
            </a:r>
            <a:r>
              <a:rPr lang="en-US" sz="3600" dirty="0" err="1" smtClean="0"/>
              <a:t>Mutu</a:t>
            </a:r>
            <a:r>
              <a:rPr lang="en-US" sz="3600" dirty="0" smtClean="0"/>
              <a:t> UGM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3914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id-ID" dirty="0" smtClean="0"/>
              <a:t>@</a:t>
            </a:r>
            <a:r>
              <a:rPr lang="id-ID" dirty="0" err="1" smtClean="0"/>
              <a:t>Login</a:t>
            </a:r>
            <a:r>
              <a:rPr lang="id-ID" dirty="0" smtClean="0"/>
              <a:t> EDPS</a:t>
            </a:r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1920657"/>
            <a:ext cx="87630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3 </a:t>
            </a:r>
            <a:r>
              <a:rPr lang="en-US" sz="2800" b="1" dirty="0" err="1"/>
              <a:t>jenis</a:t>
            </a:r>
            <a:r>
              <a:rPr lang="en-US" sz="2800" b="1" dirty="0"/>
              <a:t> </a:t>
            </a:r>
            <a:r>
              <a:rPr lang="en-US" sz="2800" b="1" dirty="0" err="1"/>
              <a:t>akses</a:t>
            </a:r>
            <a:r>
              <a:rPr lang="en-US" sz="2800" b="1" dirty="0"/>
              <a:t> :</a:t>
            </a:r>
          </a:p>
          <a:p>
            <a:pPr marL="214313" indent="-214313">
              <a:buFontTx/>
              <a:buChar char="-"/>
            </a:pPr>
            <a:r>
              <a:rPr lang="en-US" sz="2800" dirty="0"/>
              <a:t>Program </a:t>
            </a:r>
            <a:r>
              <a:rPr lang="en-US" sz="2800" dirty="0" err="1"/>
              <a:t>studi</a:t>
            </a:r>
            <a:r>
              <a:rPr lang="en-US" sz="2800" dirty="0"/>
              <a:t> (</a:t>
            </a:r>
            <a:r>
              <a:rPr lang="en-US" sz="2800" dirty="0" err="1"/>
              <a:t>verifikasi</a:t>
            </a:r>
            <a:r>
              <a:rPr lang="en-US" sz="2800" dirty="0"/>
              <a:t>/</a:t>
            </a:r>
            <a:r>
              <a:rPr lang="en-US" sz="2800" dirty="0" err="1"/>
              <a:t>pengisian</a:t>
            </a:r>
            <a:r>
              <a:rPr lang="en-US" sz="2800" dirty="0"/>
              <a:t> EDPS)</a:t>
            </a:r>
          </a:p>
          <a:p>
            <a:pPr marL="214313" indent="-214313">
              <a:buFontTx/>
              <a:buChar char="-"/>
            </a:pPr>
            <a:r>
              <a:rPr lang="en-US" sz="2800" dirty="0"/>
              <a:t>Auditor (</a:t>
            </a:r>
            <a:r>
              <a:rPr lang="en-US" sz="2800" dirty="0" err="1"/>
              <a:t>pelaksanaan</a:t>
            </a:r>
            <a:r>
              <a:rPr lang="en-US" sz="2800" dirty="0"/>
              <a:t> audit, </a:t>
            </a:r>
            <a:r>
              <a:rPr lang="en-US" sz="2800" dirty="0" err="1"/>
              <a:t>cek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, </a:t>
            </a:r>
            <a:r>
              <a:rPr lang="en-US" sz="2800" dirty="0" err="1"/>
              <a:t>cek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pemberian</a:t>
            </a:r>
            <a:r>
              <a:rPr lang="en-US" sz="2800" dirty="0"/>
              <a:t> </a:t>
            </a:r>
            <a:r>
              <a:rPr lang="en-US" sz="2800" dirty="0" err="1"/>
              <a:t>komentar</a:t>
            </a:r>
            <a:r>
              <a:rPr lang="en-US" sz="2800" dirty="0"/>
              <a:t>) </a:t>
            </a:r>
          </a:p>
          <a:p>
            <a:pPr marL="214313" indent="-214313">
              <a:buFontTx/>
              <a:buChar char="-"/>
            </a:pPr>
            <a:r>
              <a:rPr lang="en-US" sz="2800" dirty="0"/>
              <a:t>KJM: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pemantauan</a:t>
            </a:r>
            <a:r>
              <a:rPr lang="en-US" sz="2800" dirty="0"/>
              <a:t>  </a:t>
            </a:r>
            <a:r>
              <a:rPr lang="en-US" sz="2800" dirty="0" err="1"/>
              <a:t>pengisian</a:t>
            </a:r>
            <a:r>
              <a:rPr lang="en-US" sz="2800" dirty="0"/>
              <a:t> EDPA </a:t>
            </a:r>
            <a:r>
              <a:rPr lang="en-US" sz="2800" dirty="0" err="1"/>
              <a:t>oleh</a:t>
            </a:r>
            <a:r>
              <a:rPr lang="en-US" sz="2800" dirty="0"/>
              <a:t> Prodi,  </a:t>
            </a:r>
            <a:r>
              <a:rPr lang="en-US" sz="2800" dirty="0" err="1"/>
              <a:t>pengaturan</a:t>
            </a:r>
            <a:r>
              <a:rPr lang="en-US" sz="2800" dirty="0"/>
              <a:t> </a:t>
            </a:r>
            <a:r>
              <a:rPr lang="en-US" sz="2800" dirty="0" err="1"/>
              <a:t>akses</a:t>
            </a:r>
            <a:r>
              <a:rPr lang="en-US" sz="2800" dirty="0"/>
              <a:t> auditor (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penugasannya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analisa</a:t>
            </a:r>
            <a:r>
              <a:rPr lang="en-US" sz="2800" dirty="0"/>
              <a:t> </a:t>
            </a:r>
            <a:r>
              <a:rPr lang="en-US" sz="2800" dirty="0" err="1"/>
              <a:t>gabungan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95940"/>
            <a:ext cx="8229600" cy="487361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@Halaman Depan (</a:t>
            </a:r>
            <a:r>
              <a:rPr lang="id-ID" dirty="0" err="1" smtClean="0"/>
              <a:t>Prodi</a:t>
            </a:r>
            <a:r>
              <a:rPr lang="id-ID" dirty="0" smtClean="0"/>
              <a:t>)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1901"/>
            <a:ext cx="7831978" cy="41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42" y="1054949"/>
            <a:ext cx="6551058" cy="56921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verifikasi</a:t>
            </a:r>
            <a:r>
              <a:rPr lang="en-US" dirty="0" smtClean="0"/>
              <a:t> Prodi </a:t>
            </a:r>
            <a:br>
              <a:rPr lang="en-US" dirty="0" smtClean="0"/>
            </a:br>
            <a:r>
              <a:rPr lang="en-US" sz="2025" dirty="0"/>
              <a:t>(data </a:t>
            </a:r>
            <a:r>
              <a:rPr lang="en-US" sz="2025" dirty="0" err="1"/>
              <a:t>berbagai</a:t>
            </a:r>
            <a:r>
              <a:rPr lang="en-US" sz="2025" dirty="0"/>
              <a:t> </a:t>
            </a:r>
            <a:r>
              <a:rPr lang="en-US" sz="2025" dirty="0" err="1"/>
              <a:t>sumber</a:t>
            </a:r>
            <a:r>
              <a:rPr lang="en-US" sz="2025" dirty="0"/>
              <a:t>: PALAPA, </a:t>
            </a:r>
            <a:r>
              <a:rPr lang="en-US" sz="2025" dirty="0" err="1"/>
              <a:t>Simphoni</a:t>
            </a:r>
            <a:r>
              <a:rPr lang="en-US" sz="2025" dirty="0"/>
              <a:t>, HRIS </a:t>
            </a:r>
            <a:r>
              <a:rPr lang="en-US" sz="2025" dirty="0" err="1"/>
              <a:t>dll</a:t>
            </a:r>
            <a:r>
              <a:rPr lang="en-US" sz="2025" dirty="0"/>
              <a:t>)</a:t>
            </a:r>
            <a:br>
              <a:rPr lang="en-US" sz="2025" dirty="0"/>
            </a:br>
            <a:r>
              <a:rPr lang="en-US" sz="2025" dirty="0"/>
              <a:t>                               </a:t>
            </a:r>
            <a:r>
              <a:rPr lang="en-US" sz="2025" dirty="0">
                <a:solidFill>
                  <a:srgbClr val="FF0000"/>
                </a:solidFill>
              </a:rPr>
              <a:t>sta.3, 4, 6, &amp;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6" y="1893149"/>
            <a:ext cx="7729684" cy="41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874" y="457200"/>
            <a:ext cx="8229600" cy="639761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Rangkuman dan Grafik capaian</a:t>
            </a:r>
            <a:endParaRPr lang="id-ID" dirty="0"/>
          </a:p>
        </p:txBody>
      </p:sp>
      <p:pic>
        <p:nvPicPr>
          <p:cNvPr id="15362" name="Picture 2" descr="D:\KJM_UGM\WEBSITE\2013_WEBSITE\18.EDPS_170513_simulasi\GAMBAR_IK_2013\g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4" y="1096961"/>
            <a:ext cx="5492557" cy="37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Shot 2013-06-17 at 11.48.50 pag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62" y="1630361"/>
            <a:ext cx="6642738" cy="45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72231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err="1" smtClean="0"/>
              <a:t>Latar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Belakang</a:t>
            </a:r>
            <a:r>
              <a:rPr lang="en-US" altLang="en-US" dirty="0" smtClean="0"/>
              <a:t> SPM-PT UGM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28625" y="1646237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b="1" dirty="0" smtClean="0"/>
              <a:t>UGM </a:t>
            </a:r>
            <a:r>
              <a:rPr lang="en-US" altLang="en-US" b="1" dirty="0" err="1" smtClean="0"/>
              <a:t>sebagai</a:t>
            </a:r>
            <a:r>
              <a:rPr lang="en-US" altLang="en-US" b="1" dirty="0" smtClean="0"/>
              <a:t> p</a:t>
            </a:r>
            <a:r>
              <a:rPr lang="id-ID" altLang="en-US" b="1" dirty="0" smtClean="0"/>
              <a:t>erguruan tinggi perjuangan tertua dan terbesar di Indonesia</a:t>
            </a:r>
          </a:p>
          <a:p>
            <a:pPr algn="just"/>
            <a:r>
              <a:rPr lang="id-ID" altLang="en-US" b="1" dirty="0" smtClean="0"/>
              <a:t>UGM sebagai </a:t>
            </a:r>
            <a:r>
              <a:rPr lang="en-US" altLang="en-US" b="1" dirty="0" err="1" smtClean="0"/>
              <a:t>anggota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tetap</a:t>
            </a:r>
            <a:r>
              <a:rPr lang="en-US" altLang="en-US" b="1" dirty="0" smtClean="0"/>
              <a:t> AUN-QA</a:t>
            </a:r>
            <a:endParaRPr lang="id-ID" altLang="en-US" b="1" dirty="0" smtClean="0"/>
          </a:p>
          <a:p>
            <a:pPr marL="463550" indent="-463550" algn="just">
              <a:buFont typeface="Wingdings" panose="05000000000000000000" pitchFamily="2" charset="2"/>
              <a:buChar char="è"/>
            </a:pPr>
            <a:r>
              <a:rPr lang="id-ID" altLang="en-US" dirty="0" smtClean="0">
                <a:solidFill>
                  <a:srgbClr val="C00000"/>
                </a:solidFill>
              </a:rPr>
              <a:t>harus senantiasa menjaga dan meningkatkan kualitas dalam tridarma</a:t>
            </a:r>
          </a:p>
          <a:p>
            <a:pPr marL="463550" indent="-463550" algn="just">
              <a:buFont typeface="Wingdings" panose="05000000000000000000" pitchFamily="2" charset="2"/>
              <a:buChar char="è"/>
            </a:pPr>
            <a:r>
              <a:rPr lang="id-ID" altLang="en-US" dirty="0" smtClean="0">
                <a:solidFill>
                  <a:srgbClr val="C00000"/>
                </a:solidFill>
              </a:rPr>
              <a:t>Diperlukan pola penjaminan mutu yang bersistem dan dapat diimplemetasikan sesuai dengan budaya UGM</a:t>
            </a:r>
            <a:endParaRPr lang="en-US" altLang="en-US" dirty="0" smtClean="0">
              <a:solidFill>
                <a:srgbClr val="C00000"/>
              </a:solidFill>
            </a:endParaRPr>
          </a:p>
          <a:p>
            <a:pPr algn="just"/>
            <a:endParaRPr lang="en-US" alt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2763" y="514350"/>
            <a:ext cx="8174037" cy="6267450"/>
            <a:chOff x="217487" y="565150"/>
            <a:chExt cx="8174037" cy="6267450"/>
          </a:xfrm>
        </p:grpSpPr>
        <p:sp>
          <p:nvSpPr>
            <p:cNvPr id="18433" name="Text Box 1"/>
            <p:cNvSpPr txBox="1">
              <a:spLocks noChangeArrowheads="1"/>
            </p:cNvSpPr>
            <p:nvPr/>
          </p:nvSpPr>
          <p:spPr bwMode="auto">
            <a:xfrm>
              <a:off x="5499100" y="4976813"/>
              <a:ext cx="1584325" cy="7413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1" fontAlgn="auto" hangingPunct="1">
                <a:spcBef>
                  <a:spcPts val="875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Kajiulang Dokumen dan Persiapan </a:t>
              </a:r>
              <a:r>
                <a:rPr lang="en-GB" sz="14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checklist</a:t>
              </a:r>
            </a:p>
          </p:txBody>
        </p:sp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1201737" y="4959350"/>
              <a:ext cx="2016125" cy="525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1" fontAlgn="auto" hangingPunct="1">
                <a:spcBef>
                  <a:spcPts val="875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Melaksanakan Audit Lapangan</a:t>
              </a:r>
            </a:p>
          </p:txBody>
        </p:sp>
        <p:grpSp>
          <p:nvGrpSpPr>
            <p:cNvPr id="78852" name="Group 3"/>
            <p:cNvGrpSpPr>
              <a:grpSpLocks/>
            </p:cNvGrpSpPr>
            <p:nvPr/>
          </p:nvGrpSpPr>
          <p:grpSpPr bwMode="auto">
            <a:xfrm>
              <a:off x="3486150" y="1952625"/>
              <a:ext cx="1223962" cy="968375"/>
              <a:chOff x="2131" y="890"/>
              <a:chExt cx="771" cy="610"/>
            </a:xfrm>
          </p:grpSpPr>
          <p:sp>
            <p:nvSpPr>
              <p:cNvPr id="18436" name="Text Box 4"/>
              <p:cNvSpPr txBox="1">
                <a:spLocks noChangeArrowheads="1"/>
              </p:cNvSpPr>
              <p:nvPr/>
            </p:nvSpPr>
            <p:spPr bwMode="auto">
              <a:xfrm>
                <a:off x="2131" y="1169"/>
                <a:ext cx="771" cy="3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1" fontAlgn="auto" hangingPunct="1">
                  <a:spcBef>
                    <a:spcPts val="875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Tentukan Tujuan Audit</a:t>
                </a:r>
              </a:p>
            </p:txBody>
          </p:sp>
          <p:pic>
            <p:nvPicPr>
              <p:cNvPr id="7890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7" y="890"/>
                <a:ext cx="499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885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037" y="4502150"/>
              <a:ext cx="588963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737" y="4578350"/>
              <a:ext cx="576263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55" name="Group 8"/>
            <p:cNvGrpSpPr>
              <a:grpSpLocks/>
            </p:cNvGrpSpPr>
            <p:nvPr/>
          </p:nvGrpSpPr>
          <p:grpSpPr bwMode="auto">
            <a:xfrm>
              <a:off x="4160837" y="5886450"/>
              <a:ext cx="1655763" cy="946150"/>
              <a:chOff x="2556" y="3368"/>
              <a:chExt cx="1043" cy="596"/>
            </a:xfrm>
          </p:grpSpPr>
          <p:sp>
            <p:nvSpPr>
              <p:cNvPr id="18441" name="Text Box 9"/>
              <p:cNvSpPr txBox="1">
                <a:spLocks noChangeArrowheads="1"/>
              </p:cNvSpPr>
              <p:nvPr/>
            </p:nvSpPr>
            <p:spPr bwMode="auto">
              <a:xfrm>
                <a:off x="2556" y="3696"/>
                <a:ext cx="1043" cy="2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1" fontAlgn="auto" hangingPunct="1">
                  <a:lnSpc>
                    <a:spcPct val="50000"/>
                  </a:lnSpc>
                  <a:spcBef>
                    <a:spcPts val="875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Rapat </a:t>
                </a:r>
              </a:p>
              <a:p>
                <a:pPr algn="ctr" eaLnBrk="1" fontAlgn="auto" hangingPunct="1">
                  <a:lnSpc>
                    <a:spcPct val="50000"/>
                  </a:lnSpc>
                  <a:spcBef>
                    <a:spcPts val="875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Tim Audit</a:t>
                </a:r>
              </a:p>
            </p:txBody>
          </p:sp>
          <p:pic>
            <p:nvPicPr>
              <p:cNvPr id="78905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8" y="3368"/>
                <a:ext cx="408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856" name="Freeform 11"/>
            <p:cNvSpPr>
              <a:spLocks noChangeArrowheads="1"/>
            </p:cNvSpPr>
            <p:nvPr/>
          </p:nvSpPr>
          <p:spPr bwMode="auto">
            <a:xfrm rot="900000">
              <a:off x="4568825" y="1592263"/>
              <a:ext cx="373062" cy="173037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857" name="Group 12"/>
            <p:cNvGrpSpPr>
              <a:grpSpLocks/>
            </p:cNvGrpSpPr>
            <p:nvPr/>
          </p:nvGrpSpPr>
          <p:grpSpPr bwMode="auto">
            <a:xfrm>
              <a:off x="1303337" y="3130550"/>
              <a:ext cx="1447800" cy="893763"/>
              <a:chOff x="756" y="1632"/>
              <a:chExt cx="912" cy="563"/>
            </a:xfrm>
          </p:grpSpPr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756" y="1825"/>
                <a:ext cx="912" cy="3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1" fontAlgn="auto" hangingPunct="1">
                  <a:spcBef>
                    <a:spcPts val="1000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LAPORAN AUDIT</a:t>
                </a:r>
              </a:p>
            </p:txBody>
          </p:sp>
          <p:pic>
            <p:nvPicPr>
              <p:cNvPr id="78903" name="Picture 1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" y="1632"/>
                <a:ext cx="318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3127375" y="1376363"/>
              <a:ext cx="1406525" cy="401637"/>
            </a:xfrm>
            <a:prstGeom prst="rect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1" fontAlgn="auto" hangingPunct="1">
                <a:spcBef>
                  <a:spcPts val="1250"/>
                </a:spcBef>
                <a:spcAft>
                  <a:spcPts val="0"/>
                </a:spcAft>
                <a:buClr>
                  <a:srgbClr val="FFFF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MPAMI</a:t>
              </a:r>
            </a:p>
          </p:txBody>
        </p:sp>
        <p:sp>
          <p:nvSpPr>
            <p:cNvPr id="78860" name="Freeform 17"/>
            <p:cNvSpPr>
              <a:spLocks noChangeArrowheads="1"/>
            </p:cNvSpPr>
            <p:nvPr/>
          </p:nvSpPr>
          <p:spPr bwMode="auto">
            <a:xfrm rot="3480000">
              <a:off x="6203949" y="2411413"/>
              <a:ext cx="373063" cy="173038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1" name="Freeform 18"/>
            <p:cNvSpPr>
              <a:spLocks noChangeArrowheads="1"/>
            </p:cNvSpPr>
            <p:nvPr/>
          </p:nvSpPr>
          <p:spPr bwMode="auto">
            <a:xfrm rot="5700000">
              <a:off x="6646863" y="4265612"/>
              <a:ext cx="373062" cy="157163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2" name="Freeform 19"/>
            <p:cNvSpPr>
              <a:spLocks noChangeArrowheads="1"/>
            </p:cNvSpPr>
            <p:nvPr/>
          </p:nvSpPr>
          <p:spPr bwMode="auto">
            <a:xfrm rot="-10740000">
              <a:off x="4044950" y="6134100"/>
              <a:ext cx="373062" cy="173038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Freeform 20"/>
            <p:cNvSpPr>
              <a:spLocks noChangeArrowheads="1"/>
            </p:cNvSpPr>
            <p:nvPr/>
          </p:nvSpPr>
          <p:spPr bwMode="auto">
            <a:xfrm rot="8220000">
              <a:off x="5395912" y="5799138"/>
              <a:ext cx="373063" cy="173037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Freeform 21"/>
            <p:cNvSpPr>
              <a:spLocks noChangeArrowheads="1"/>
            </p:cNvSpPr>
            <p:nvPr/>
          </p:nvSpPr>
          <p:spPr bwMode="auto">
            <a:xfrm rot="-6000000">
              <a:off x="1914525" y="4222750"/>
              <a:ext cx="373062" cy="173038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Freeform 22"/>
            <p:cNvSpPr>
              <a:spLocks noChangeArrowheads="1"/>
            </p:cNvSpPr>
            <p:nvPr/>
          </p:nvSpPr>
          <p:spPr bwMode="auto">
            <a:xfrm rot="-8280000">
              <a:off x="2532062" y="5548313"/>
              <a:ext cx="373063" cy="173037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Text Box 23"/>
            <p:cNvSpPr txBox="1">
              <a:spLocks noChangeArrowheads="1"/>
            </p:cNvSpPr>
            <p:nvPr/>
          </p:nvSpPr>
          <p:spPr bwMode="auto">
            <a:xfrm>
              <a:off x="427037" y="1160463"/>
              <a:ext cx="1738313" cy="555625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</a:pPr>
              <a:r>
                <a:rPr lang="en-GB" altLang="en-US" sz="1500">
                  <a:solidFill>
                    <a:srgbClr val="FFFFFF"/>
                  </a:solidFill>
                  <a:latin typeface="Calibri" panose="020F0502020204030204" pitchFamily="34" charset="0"/>
                </a:rPr>
                <a:t>Menentukan kebijakan AMI</a:t>
              </a:r>
            </a:p>
          </p:txBody>
        </p:sp>
        <p:sp>
          <p:nvSpPr>
            <p:cNvPr id="78867" name="Text Box 24"/>
            <p:cNvSpPr txBox="1">
              <a:spLocks noChangeArrowheads="1"/>
            </p:cNvSpPr>
            <p:nvPr/>
          </p:nvSpPr>
          <p:spPr bwMode="auto">
            <a:xfrm>
              <a:off x="427037" y="814388"/>
              <a:ext cx="1743075" cy="341312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00"/>
                </a:buClr>
              </a:pPr>
              <a:r>
                <a:rPr lang="en-GB" altLang="en-US" sz="1600">
                  <a:solidFill>
                    <a:srgbClr val="FFFF00"/>
                  </a:solidFill>
                  <a:latin typeface="Calibri" panose="020F0502020204030204" pitchFamily="34" charset="0"/>
                </a:rPr>
                <a:t>MANAJEMEN</a:t>
              </a:r>
            </a:p>
          </p:txBody>
        </p:sp>
        <p:grpSp>
          <p:nvGrpSpPr>
            <p:cNvPr id="78868" name="Group 25"/>
            <p:cNvGrpSpPr>
              <a:grpSpLocks/>
            </p:cNvGrpSpPr>
            <p:nvPr/>
          </p:nvGrpSpPr>
          <p:grpSpPr bwMode="auto">
            <a:xfrm>
              <a:off x="4999036" y="1617663"/>
              <a:ext cx="1800225" cy="893762"/>
              <a:chOff x="3085" y="663"/>
              <a:chExt cx="1134" cy="563"/>
            </a:xfrm>
          </p:grpSpPr>
          <p:sp>
            <p:nvSpPr>
              <p:cNvPr id="18458" name="Text Box 26"/>
              <p:cNvSpPr txBox="1">
                <a:spLocks noChangeArrowheads="1"/>
              </p:cNvSpPr>
              <p:nvPr/>
            </p:nvSpPr>
            <p:spPr bwMode="auto">
              <a:xfrm>
                <a:off x="3085" y="958"/>
                <a:ext cx="1134" cy="2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1" fontAlgn="auto" hangingPunct="1">
                  <a:lnSpc>
                    <a:spcPct val="50000"/>
                  </a:lnSpc>
                  <a:spcBef>
                    <a:spcPts val="875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Perencanaan </a:t>
                </a:r>
              </a:p>
              <a:p>
                <a:pPr algn="ctr" eaLnBrk="1" fontAlgn="auto" hangingPunct="1">
                  <a:lnSpc>
                    <a:spcPct val="50000"/>
                  </a:lnSpc>
                  <a:spcBef>
                    <a:spcPts val="875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Audit</a:t>
                </a:r>
              </a:p>
            </p:txBody>
          </p:sp>
          <p:pic>
            <p:nvPicPr>
              <p:cNvPr id="78901" name="Picture 2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5" y="663"/>
                <a:ext cx="43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869" name="Group 28"/>
            <p:cNvGrpSpPr>
              <a:grpSpLocks/>
            </p:cNvGrpSpPr>
            <p:nvPr/>
          </p:nvGrpSpPr>
          <p:grpSpPr bwMode="auto">
            <a:xfrm>
              <a:off x="6296025" y="2600325"/>
              <a:ext cx="1223962" cy="787400"/>
              <a:chOff x="3901" y="1298"/>
              <a:chExt cx="771" cy="496"/>
            </a:xfrm>
          </p:grpSpPr>
          <p:sp>
            <p:nvSpPr>
              <p:cNvPr id="18461" name="Text Box 29"/>
              <p:cNvSpPr txBox="1">
                <a:spLocks noChangeArrowheads="1"/>
              </p:cNvSpPr>
              <p:nvPr/>
            </p:nvSpPr>
            <p:spPr bwMode="auto">
              <a:xfrm>
                <a:off x="3901" y="1482"/>
                <a:ext cx="771" cy="3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1" fontAlgn="auto" hangingPunct="1">
                  <a:spcBef>
                    <a:spcPts val="813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3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Membentuk</a:t>
                </a:r>
                <a:r>
                  <a:rPr lang="en-GB" sz="13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Tim Audit</a:t>
                </a:r>
              </a:p>
            </p:txBody>
          </p:sp>
          <p:pic>
            <p:nvPicPr>
              <p:cNvPr id="78899" name="Picture 3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" y="1298"/>
                <a:ext cx="52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870" name="Group 31"/>
            <p:cNvGrpSpPr>
              <a:grpSpLocks/>
            </p:cNvGrpSpPr>
            <p:nvPr/>
          </p:nvGrpSpPr>
          <p:grpSpPr bwMode="auto">
            <a:xfrm>
              <a:off x="2522537" y="5861050"/>
              <a:ext cx="1658938" cy="920750"/>
              <a:chOff x="1524" y="3352"/>
              <a:chExt cx="1045" cy="580"/>
            </a:xfrm>
          </p:grpSpPr>
          <p:sp>
            <p:nvSpPr>
              <p:cNvPr id="18464" name="Text Box 32"/>
              <p:cNvSpPr txBox="1">
                <a:spLocks noChangeArrowheads="1"/>
              </p:cNvSpPr>
              <p:nvPr/>
            </p:nvSpPr>
            <p:spPr bwMode="auto">
              <a:xfrm>
                <a:off x="1524" y="3664"/>
                <a:ext cx="1045" cy="2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1" fontAlgn="auto" hangingPunct="1">
                  <a:lnSpc>
                    <a:spcPct val="50000"/>
                  </a:lnSpc>
                  <a:spcBef>
                    <a:spcPts val="875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Jadwal Audit</a:t>
                </a:r>
              </a:p>
              <a:p>
                <a:pPr algn="ctr" eaLnBrk="1" fontAlgn="auto" hangingPunct="1">
                  <a:lnSpc>
                    <a:spcPct val="50000"/>
                  </a:lnSpc>
                  <a:spcBef>
                    <a:spcPts val="875"/>
                  </a:spcBef>
                  <a:spcAft>
                    <a:spcPts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(Visitasi)‏</a:t>
                </a:r>
              </a:p>
            </p:txBody>
          </p:sp>
          <p:pic>
            <p:nvPicPr>
              <p:cNvPr id="78897" name="Picture 3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" y="3352"/>
                <a:ext cx="48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871" name="Freeform 34"/>
            <p:cNvSpPr>
              <a:spLocks noChangeArrowheads="1"/>
            </p:cNvSpPr>
            <p:nvPr/>
          </p:nvSpPr>
          <p:spPr bwMode="auto">
            <a:xfrm rot="1560000">
              <a:off x="2409825" y="1116013"/>
              <a:ext cx="373062" cy="173037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Text Box 35"/>
            <p:cNvSpPr txBox="1">
              <a:spLocks noChangeArrowheads="1"/>
            </p:cNvSpPr>
            <p:nvPr/>
          </p:nvSpPr>
          <p:spPr bwMode="auto">
            <a:xfrm>
              <a:off x="217487" y="1217613"/>
              <a:ext cx="285750" cy="341312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1</a:t>
              </a:r>
            </a:p>
          </p:txBody>
        </p:sp>
        <p:sp>
          <p:nvSpPr>
            <p:cNvPr id="18468" name="Text Box 36"/>
            <p:cNvSpPr txBox="1">
              <a:spLocks noChangeArrowheads="1"/>
            </p:cNvSpPr>
            <p:nvPr/>
          </p:nvSpPr>
          <p:spPr bwMode="auto">
            <a:xfrm>
              <a:off x="3200400" y="2673350"/>
              <a:ext cx="319087" cy="341313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2</a:t>
              </a:r>
            </a:p>
          </p:txBody>
        </p:sp>
        <p:sp>
          <p:nvSpPr>
            <p:cNvPr id="18469" name="Text Box 37"/>
            <p:cNvSpPr txBox="1">
              <a:spLocks noChangeArrowheads="1"/>
            </p:cNvSpPr>
            <p:nvPr/>
          </p:nvSpPr>
          <p:spPr bwMode="auto">
            <a:xfrm>
              <a:off x="5106987" y="1608138"/>
              <a:ext cx="285750" cy="341312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3</a:t>
              </a:r>
            </a:p>
          </p:txBody>
        </p:sp>
        <p:sp>
          <p:nvSpPr>
            <p:cNvPr id="18470" name="Text Box 38"/>
            <p:cNvSpPr txBox="1">
              <a:spLocks noChangeArrowheads="1"/>
            </p:cNvSpPr>
            <p:nvPr/>
          </p:nvSpPr>
          <p:spPr bwMode="auto">
            <a:xfrm>
              <a:off x="6010275" y="2809875"/>
              <a:ext cx="285750" cy="341313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4</a:t>
              </a:r>
            </a:p>
          </p:txBody>
        </p:sp>
        <p:sp>
          <p:nvSpPr>
            <p:cNvPr id="18471" name="Text Box 39"/>
            <p:cNvSpPr txBox="1">
              <a:spLocks noChangeArrowheads="1"/>
            </p:cNvSpPr>
            <p:nvPr/>
          </p:nvSpPr>
          <p:spPr bwMode="auto">
            <a:xfrm>
              <a:off x="5927725" y="4343400"/>
              <a:ext cx="285750" cy="341313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5</a:t>
              </a:r>
            </a:p>
          </p:txBody>
        </p:sp>
        <p:sp>
          <p:nvSpPr>
            <p:cNvPr id="18472" name="Text Box 40"/>
            <p:cNvSpPr txBox="1">
              <a:spLocks noChangeArrowheads="1"/>
            </p:cNvSpPr>
            <p:nvPr/>
          </p:nvSpPr>
          <p:spPr bwMode="auto">
            <a:xfrm>
              <a:off x="4403725" y="5638800"/>
              <a:ext cx="285750" cy="341313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6</a:t>
              </a:r>
            </a:p>
          </p:txBody>
        </p:sp>
        <p:sp>
          <p:nvSpPr>
            <p:cNvPr id="18473" name="Text Box 41"/>
            <p:cNvSpPr txBox="1">
              <a:spLocks noChangeArrowheads="1"/>
            </p:cNvSpPr>
            <p:nvPr/>
          </p:nvSpPr>
          <p:spPr bwMode="auto">
            <a:xfrm>
              <a:off x="3108325" y="5486400"/>
              <a:ext cx="285750" cy="341313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7</a:t>
              </a:r>
            </a:p>
          </p:txBody>
        </p:sp>
        <p:sp>
          <p:nvSpPr>
            <p:cNvPr id="18474" name="Text Box 42"/>
            <p:cNvSpPr txBox="1">
              <a:spLocks noChangeArrowheads="1"/>
            </p:cNvSpPr>
            <p:nvPr/>
          </p:nvSpPr>
          <p:spPr bwMode="auto">
            <a:xfrm>
              <a:off x="974725" y="4876800"/>
              <a:ext cx="285750" cy="341313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8</a:t>
              </a:r>
            </a:p>
          </p:txBody>
        </p:sp>
        <p:sp>
          <p:nvSpPr>
            <p:cNvPr id="18475" name="Text Box 43"/>
            <p:cNvSpPr txBox="1">
              <a:spLocks noChangeArrowheads="1"/>
            </p:cNvSpPr>
            <p:nvPr/>
          </p:nvSpPr>
          <p:spPr bwMode="auto">
            <a:xfrm>
              <a:off x="885825" y="3581400"/>
              <a:ext cx="285750" cy="341313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9</a:t>
              </a:r>
            </a:p>
          </p:txBody>
        </p:sp>
        <p:sp>
          <p:nvSpPr>
            <p:cNvPr id="78881" name="Text Box 44"/>
            <p:cNvSpPr txBox="1">
              <a:spLocks noChangeArrowheads="1"/>
            </p:cNvSpPr>
            <p:nvPr/>
          </p:nvSpPr>
          <p:spPr bwMode="auto">
            <a:xfrm>
              <a:off x="427037" y="1709738"/>
              <a:ext cx="1727200" cy="833437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333399"/>
                </a:buClr>
              </a:pPr>
              <a:r>
                <a:rPr lang="en-GB" altLang="en-US" sz="1600">
                  <a:solidFill>
                    <a:srgbClr val="333399"/>
                  </a:solidFill>
                  <a:latin typeface="Calibri" panose="020F0502020204030204" pitchFamily="34" charset="0"/>
                </a:rPr>
                <a:t>Menentukan kajiulang kebijakan </a:t>
              </a:r>
            </a:p>
          </p:txBody>
        </p:sp>
        <p:sp>
          <p:nvSpPr>
            <p:cNvPr id="18477" name="Text Box 45"/>
            <p:cNvSpPr txBox="1">
              <a:spLocks noChangeArrowheads="1"/>
            </p:cNvSpPr>
            <p:nvPr/>
          </p:nvSpPr>
          <p:spPr bwMode="auto">
            <a:xfrm>
              <a:off x="217487" y="2360613"/>
              <a:ext cx="390525" cy="341312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10</a:t>
              </a:r>
            </a:p>
          </p:txBody>
        </p:sp>
        <p:sp>
          <p:nvSpPr>
            <p:cNvPr id="18478" name="Text Box 46"/>
            <p:cNvSpPr txBox="1">
              <a:spLocks noChangeArrowheads="1"/>
            </p:cNvSpPr>
            <p:nvPr/>
          </p:nvSpPr>
          <p:spPr bwMode="auto">
            <a:xfrm>
              <a:off x="6183312" y="3706813"/>
              <a:ext cx="1114425" cy="371475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Tim Audit</a:t>
              </a:r>
            </a:p>
          </p:txBody>
        </p:sp>
        <p:sp>
          <p:nvSpPr>
            <p:cNvPr id="78884" name="Freeform 47"/>
            <p:cNvSpPr>
              <a:spLocks noChangeArrowheads="1"/>
            </p:cNvSpPr>
            <p:nvPr/>
          </p:nvSpPr>
          <p:spPr bwMode="auto">
            <a:xfrm rot="5400000">
              <a:off x="6678613" y="3513137"/>
              <a:ext cx="373062" cy="157163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8885" name="AutoShape 48"/>
            <p:cNvCxnSpPr>
              <a:cxnSpLocks noChangeShapeType="1"/>
              <a:stCxn id="18447" idx="1"/>
            </p:cNvCxnSpPr>
            <p:nvPr/>
          </p:nvCxnSpPr>
          <p:spPr bwMode="auto">
            <a:xfrm rot="10800000" flipV="1">
              <a:off x="2009775" y="1577975"/>
              <a:ext cx="1117600" cy="1590675"/>
            </a:xfrm>
            <a:prstGeom prst="bentConnector2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886" name="Line 49"/>
            <p:cNvSpPr>
              <a:spLocks noChangeShapeType="1"/>
            </p:cNvSpPr>
            <p:nvPr/>
          </p:nvSpPr>
          <p:spPr bwMode="auto">
            <a:xfrm flipV="1">
              <a:off x="2479675" y="2095500"/>
              <a:ext cx="503237" cy="79533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Text Box 50"/>
            <p:cNvSpPr txBox="1">
              <a:spLocks noChangeArrowheads="1"/>
            </p:cNvSpPr>
            <p:nvPr/>
          </p:nvSpPr>
          <p:spPr bwMode="auto">
            <a:xfrm>
              <a:off x="6946900" y="1389063"/>
              <a:ext cx="1385887" cy="325437"/>
            </a:xfrm>
            <a:prstGeom prst="rect">
              <a:avLst/>
            </a:prstGeom>
            <a:solidFill>
              <a:srgbClr val="3333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Kualifikasi</a:t>
              </a:r>
              <a:r>
                <a:rPr lang="en-GB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 AMI</a:t>
              </a:r>
            </a:p>
          </p:txBody>
        </p:sp>
        <p:sp>
          <p:nvSpPr>
            <p:cNvPr id="78888" name="Text Box 51"/>
            <p:cNvSpPr txBox="1">
              <a:spLocks noChangeArrowheads="1"/>
            </p:cNvSpPr>
            <p:nvPr/>
          </p:nvSpPr>
          <p:spPr bwMode="auto">
            <a:xfrm>
              <a:off x="7086599" y="565150"/>
              <a:ext cx="1108075" cy="649288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</a:pPr>
              <a:r>
                <a:rPr lang="en-GB" altLang="en-US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Pemilihan</a:t>
              </a:r>
              <a:endParaRPr lang="en-GB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buClr>
                  <a:srgbClr val="FFFFFF"/>
                </a:buClr>
              </a:pPr>
              <a:r>
                <a:rPr lang="en-GB" altLang="en-US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Pelatihan</a:t>
              </a:r>
              <a:endParaRPr lang="en-GB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889" name="Freeform 52"/>
            <p:cNvSpPr>
              <a:spLocks noChangeArrowheads="1"/>
            </p:cNvSpPr>
            <p:nvPr/>
          </p:nvSpPr>
          <p:spPr bwMode="auto">
            <a:xfrm>
              <a:off x="6943724" y="1952625"/>
              <a:ext cx="1447800" cy="6858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11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Text Box 53"/>
            <p:cNvSpPr txBox="1">
              <a:spLocks noChangeArrowheads="1"/>
            </p:cNvSpPr>
            <p:nvPr/>
          </p:nvSpPr>
          <p:spPr bwMode="auto">
            <a:xfrm>
              <a:off x="7107237" y="1951038"/>
              <a:ext cx="1038225" cy="587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Kelompok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DejaVuSans" charset="0"/>
                  <a:cs typeface="DejaVuSans" charset="0"/>
                </a:rPr>
                <a:t>Auditor</a:t>
              </a:r>
            </a:p>
          </p:txBody>
        </p:sp>
        <p:cxnSp>
          <p:nvCxnSpPr>
            <p:cNvPr id="78891" name="AutoShape 54"/>
            <p:cNvCxnSpPr>
              <a:cxnSpLocks noChangeShapeType="1"/>
            </p:cNvCxnSpPr>
            <p:nvPr/>
          </p:nvCxnSpPr>
          <p:spPr bwMode="auto">
            <a:xfrm flipH="1">
              <a:off x="7631112" y="1697038"/>
              <a:ext cx="6350" cy="311150"/>
            </a:xfrm>
            <a:prstGeom prst="straightConnector1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892" name="Line 55"/>
            <p:cNvSpPr>
              <a:spLocks noChangeShapeType="1"/>
            </p:cNvSpPr>
            <p:nvPr/>
          </p:nvSpPr>
          <p:spPr bwMode="auto">
            <a:xfrm>
              <a:off x="7635874" y="1225550"/>
              <a:ext cx="1588" cy="228600"/>
            </a:xfrm>
            <a:prstGeom prst="line">
              <a:avLst/>
            </a:prstGeom>
            <a:noFill/>
            <a:ln w="126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8893" name="AutoShape 56"/>
            <p:cNvCxnSpPr>
              <a:cxnSpLocks noChangeShapeType="1"/>
            </p:cNvCxnSpPr>
            <p:nvPr/>
          </p:nvCxnSpPr>
          <p:spPr bwMode="auto">
            <a:xfrm flipH="1">
              <a:off x="7334249" y="2533650"/>
              <a:ext cx="292100" cy="244475"/>
            </a:xfrm>
            <a:prstGeom prst="curvedConnector3">
              <a:avLst>
                <a:gd name="adj1" fmla="val 50000"/>
              </a:avLst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894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6245225" y="4557713"/>
              <a:ext cx="1905000" cy="4905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  <a:solidFill>
                    <a:srgbClr val="FF0000"/>
                  </a:solidFill>
                </a:rPr>
                <a:t>Audit </a:t>
              </a:r>
              <a:r>
                <a:rPr lang="en-US" sz="3600" i="1" kern="10" dirty="0" err="1"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  <a:solidFill>
                    <a:srgbClr val="FF0000"/>
                  </a:solidFill>
                </a:rPr>
                <a:t>Kecukupan</a:t>
              </a:r>
              <a:r>
                <a:rPr lang="en-US" sz="3600" i="1" kern="10" dirty="0"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3600" i="1" kern="10" dirty="0"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  <a:solidFill>
                    <a:srgbClr val="FF0000"/>
                  </a:solidFill>
                </a:rPr>
                <a:t>(Desk Evaluation)</a:t>
              </a:r>
            </a:p>
          </p:txBody>
        </p:sp>
        <p:sp>
          <p:nvSpPr>
            <p:cNvPr id="78895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011362" y="4616450"/>
              <a:ext cx="2159000" cy="2889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  <a:solidFill>
                    <a:srgbClr val="FF0000"/>
                  </a:solidFill>
                </a:rPr>
                <a:t>Audit Kepatuhan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59022" y="26931"/>
            <a:ext cx="5156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7b. Audit </a:t>
            </a:r>
            <a:r>
              <a:rPr lang="en-US" sz="3200" dirty="0" err="1" smtClean="0"/>
              <a:t>Mutu</a:t>
            </a:r>
            <a:r>
              <a:rPr lang="en-US" sz="3200" dirty="0" smtClean="0"/>
              <a:t> Internal (AMI)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3" y="350520"/>
            <a:ext cx="8229600" cy="1143000"/>
          </a:xfrm>
        </p:spPr>
        <p:txBody>
          <a:bodyPr/>
          <a:lstStyle/>
          <a:p>
            <a:r>
              <a:rPr lang="en-US" dirty="0" smtClean="0"/>
              <a:t>AMI Teri</a:t>
            </a:r>
            <a:r>
              <a:rPr lang="id-ID" dirty="0" smtClean="0"/>
              <a:t>n</a:t>
            </a:r>
            <a:r>
              <a:rPr lang="en-US" dirty="0" err="1" smtClean="0"/>
              <a:t>tegrasi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1524000"/>
            <a:ext cx="6755665" cy="4237038"/>
            <a:chOff x="1169135" y="884054"/>
            <a:chExt cx="6755665" cy="4237038"/>
          </a:xfrm>
        </p:grpSpPr>
        <p:sp>
          <p:nvSpPr>
            <p:cNvPr id="4" name="Rectangle 23"/>
            <p:cNvSpPr>
              <a:spLocks noChangeArrowheads="1"/>
            </p:cNvSpPr>
            <p:nvPr/>
          </p:nvSpPr>
          <p:spPr bwMode="auto">
            <a:xfrm>
              <a:off x="2910748" y="884054"/>
              <a:ext cx="2551094" cy="27603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charset="0"/>
              </a:endParaRPr>
            </a:p>
          </p:txBody>
        </p: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3316307" y="1291288"/>
              <a:ext cx="1730165" cy="418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b="1">
                  <a:latin typeface="Calibri" charset="0"/>
                  <a:ea typeface="Calibri" charset="0"/>
                  <a:cs typeface="Times New Roman" charset="0"/>
                </a:rPr>
                <a:t>DEKANAT</a:t>
              </a:r>
              <a:endParaRPr lang="id-ID" altLang="en-US">
                <a:ea typeface="Calibri" charset="0"/>
                <a:cs typeface="Times New Roman" charset="0"/>
              </a:endParaRPr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316307" y="2038431"/>
              <a:ext cx="1730165" cy="4187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b="1">
                  <a:latin typeface="Calibri" charset="0"/>
                  <a:ea typeface="Calibri" charset="0"/>
                  <a:cs typeface="Times New Roman" charset="0"/>
                </a:rPr>
                <a:t>DEPARTEMEN</a:t>
              </a:r>
              <a:endParaRPr lang="id-ID" altLang="en-US">
                <a:ea typeface="Calibri" charset="0"/>
                <a:cs typeface="Times New Roman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3141327" y="2811848"/>
              <a:ext cx="948484" cy="418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b="1">
                  <a:latin typeface="Calibri" charset="0"/>
                  <a:ea typeface="Calibri" charset="0"/>
                  <a:cs typeface="Times New Roman" charset="0"/>
                </a:rPr>
                <a:t>PRODI</a:t>
              </a:r>
              <a:endParaRPr lang="id-ID" altLang="en-US">
                <a:ea typeface="Calibri" charset="0"/>
                <a:cs typeface="Times New Roman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4290956" y="2811848"/>
              <a:ext cx="948484" cy="418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b="1">
                  <a:latin typeface="Calibri" charset="0"/>
                  <a:ea typeface="Calibri" charset="0"/>
                  <a:cs typeface="Times New Roman" charset="0"/>
                </a:rPr>
                <a:t>LAB</a:t>
              </a:r>
              <a:endParaRPr lang="id-ID" altLang="en-US">
                <a:ea typeface="Calibri" charset="0"/>
                <a:cs typeface="Times New Roman" charset="0"/>
              </a:endParaRPr>
            </a:p>
          </p:txBody>
        </p:sp>
        <p:cxnSp>
          <p:nvCxnSpPr>
            <p:cNvPr id="9" name="AutoShape 18"/>
            <p:cNvCxnSpPr>
              <a:cxnSpLocks noChangeShapeType="1"/>
            </p:cNvCxnSpPr>
            <p:nvPr/>
          </p:nvCxnSpPr>
          <p:spPr bwMode="auto">
            <a:xfrm>
              <a:off x="4089811" y="1710016"/>
              <a:ext cx="0" cy="328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7"/>
            <p:cNvCxnSpPr>
              <a:cxnSpLocks noChangeShapeType="1"/>
            </p:cNvCxnSpPr>
            <p:nvPr/>
          </p:nvCxnSpPr>
          <p:spPr bwMode="auto">
            <a:xfrm>
              <a:off x="3622110" y="2467013"/>
              <a:ext cx="0" cy="328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6"/>
            <p:cNvCxnSpPr>
              <a:cxnSpLocks noChangeShapeType="1"/>
            </p:cNvCxnSpPr>
            <p:nvPr/>
          </p:nvCxnSpPr>
          <p:spPr bwMode="auto">
            <a:xfrm>
              <a:off x="4662172" y="2457160"/>
              <a:ext cx="0" cy="328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169135" y="1291289"/>
              <a:ext cx="1193781" cy="5500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b="1">
                  <a:latin typeface="Calibri" charset="0"/>
                  <a:ea typeface="Calibri" charset="0"/>
                  <a:cs typeface="Times New Roman" charset="0"/>
                </a:rPr>
                <a:t>AMI HARI 1</a:t>
              </a:r>
              <a:endParaRPr lang="id-ID" altLang="en-US">
                <a:ea typeface="Calibri" charset="0"/>
                <a:cs typeface="Times New Roman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169135" y="2785576"/>
              <a:ext cx="1193781" cy="5500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b="1">
                  <a:latin typeface="Calibri" charset="0"/>
                  <a:ea typeface="Calibri" charset="0"/>
                  <a:cs typeface="Times New Roman" charset="0"/>
                </a:rPr>
                <a:t>AMI HARI 2</a:t>
              </a:r>
              <a:r>
                <a:rPr lang="en-US" altLang="en-US" b="1">
                  <a:latin typeface="Calibri" charset="0"/>
                  <a:ea typeface="Calibri" charset="0"/>
                  <a:cs typeface="Times New Roman" charset="0"/>
                </a:rPr>
                <a:t>-4</a:t>
              </a:r>
              <a:endParaRPr lang="id-ID" altLang="en-US">
                <a:ea typeface="Calibri" charset="0"/>
                <a:cs typeface="Times New Roman" charset="0"/>
              </a:endParaRPr>
            </a:p>
          </p:txBody>
        </p: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>
              <a:off x="2362917" y="1501474"/>
              <a:ext cx="9533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2"/>
            <p:cNvCxnSpPr>
              <a:cxnSpLocks noChangeShapeType="1"/>
            </p:cNvCxnSpPr>
            <p:nvPr/>
          </p:nvCxnSpPr>
          <p:spPr bwMode="auto">
            <a:xfrm>
              <a:off x="2757028" y="1501474"/>
              <a:ext cx="0" cy="735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1"/>
            <p:cNvCxnSpPr>
              <a:cxnSpLocks noChangeShapeType="1"/>
            </p:cNvCxnSpPr>
            <p:nvPr/>
          </p:nvCxnSpPr>
          <p:spPr bwMode="auto">
            <a:xfrm>
              <a:off x="2757028" y="2237122"/>
              <a:ext cx="5592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0"/>
            <p:cNvCxnSpPr>
              <a:cxnSpLocks noChangeShapeType="1"/>
            </p:cNvCxnSpPr>
            <p:nvPr/>
          </p:nvCxnSpPr>
          <p:spPr bwMode="auto">
            <a:xfrm>
              <a:off x="2761933" y="3028602"/>
              <a:ext cx="0" cy="4400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/>
            <p:cNvCxnSpPr>
              <a:cxnSpLocks noChangeShapeType="1"/>
            </p:cNvCxnSpPr>
            <p:nvPr/>
          </p:nvCxnSpPr>
          <p:spPr bwMode="auto">
            <a:xfrm>
              <a:off x="2757028" y="3468678"/>
              <a:ext cx="20147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8"/>
            <p:cNvCxnSpPr>
              <a:cxnSpLocks noChangeShapeType="1"/>
            </p:cNvCxnSpPr>
            <p:nvPr/>
          </p:nvCxnSpPr>
          <p:spPr bwMode="auto">
            <a:xfrm>
              <a:off x="2362916" y="3028602"/>
              <a:ext cx="77841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/>
            <p:cNvCxnSpPr>
              <a:cxnSpLocks noChangeShapeType="1"/>
            </p:cNvCxnSpPr>
            <p:nvPr/>
          </p:nvCxnSpPr>
          <p:spPr bwMode="auto">
            <a:xfrm flipV="1">
              <a:off x="4773373" y="3230577"/>
              <a:ext cx="0" cy="2381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5792177" y="969299"/>
              <a:ext cx="2132623" cy="609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d-ID" altLang="en-US" sz="1700" b="1" dirty="0">
                  <a:latin typeface="Calibri" charset="0"/>
                  <a:ea typeface="Calibri" charset="0"/>
                  <a:cs typeface="Times New Roman" charset="0"/>
                </a:rPr>
                <a:t>Borang </a:t>
              </a:r>
              <a:r>
                <a:rPr lang="id-ID" altLang="en-US" sz="1700" b="1" dirty="0" smtClean="0">
                  <a:latin typeface="Calibri" charset="0"/>
                  <a:ea typeface="Calibri" charset="0"/>
                  <a:cs typeface="Times New Roman" charset="0"/>
                </a:rPr>
                <a:t>3</a:t>
              </a:r>
              <a:r>
                <a:rPr lang="en-US" altLang="en-US" sz="1700" b="1" dirty="0" smtClean="0">
                  <a:latin typeface="Calibri" charset="0"/>
                  <a:ea typeface="Calibri" charset="0"/>
                  <a:cs typeface="Times New Roman" charset="0"/>
                </a:rPr>
                <a:t> </a:t>
              </a:r>
              <a:r>
                <a:rPr lang="id-ID" altLang="en-US" sz="1700" b="1" dirty="0" smtClean="0">
                  <a:latin typeface="Calibri" charset="0"/>
                  <a:ea typeface="Calibri" charset="0"/>
                  <a:cs typeface="Times New Roman" charset="0"/>
                </a:rPr>
                <a:t>B </a:t>
              </a:r>
              <a:r>
                <a:rPr lang="id-ID" altLang="en-US" sz="1700" b="1" dirty="0">
                  <a:latin typeface="Calibri" charset="0"/>
                  <a:ea typeface="Calibri" charset="0"/>
                  <a:cs typeface="Times New Roman" charset="0"/>
                </a:rPr>
                <a:t>(S1, S2, S3)</a:t>
              </a:r>
              <a:r>
                <a:rPr lang="en-US" altLang="en-US" sz="1700" b="1" dirty="0">
                  <a:latin typeface="Calibri" charset="0"/>
                  <a:ea typeface="Calibri" charset="0"/>
                  <a:cs typeface="Times New Roman" charset="0"/>
                </a:rPr>
                <a:t> </a:t>
              </a:r>
              <a:r>
                <a:rPr lang="en-US" altLang="en-US" sz="1700" b="1" dirty="0" err="1">
                  <a:latin typeface="Calibri" charset="0"/>
                  <a:ea typeface="Calibri" charset="0"/>
                  <a:cs typeface="Times New Roman" charset="0"/>
                </a:rPr>
                <a:t>th</a:t>
              </a:r>
              <a:r>
                <a:rPr lang="en-US" altLang="en-US" sz="1700" b="1" dirty="0">
                  <a:latin typeface="Calibri" charset="0"/>
                  <a:ea typeface="Calibri" charset="0"/>
                  <a:cs typeface="Times New Roman" charset="0"/>
                </a:rPr>
                <a:t> </a:t>
              </a:r>
              <a:r>
                <a:rPr lang="en-US" altLang="en-US" sz="1700" b="1" dirty="0" smtClean="0">
                  <a:latin typeface="Calibri" charset="0"/>
                  <a:ea typeface="Calibri" charset="0"/>
                  <a:cs typeface="Times New Roman" charset="0"/>
                </a:rPr>
                <a:t>2016-2017</a:t>
              </a:r>
              <a:endParaRPr lang="id-ID" altLang="en-US" sz="1700" dirty="0">
                <a:ea typeface="Calibri" charset="0"/>
                <a:cs typeface="Times New Roman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790540" y="1646053"/>
              <a:ext cx="2134260" cy="11395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d-ID" altLang="en-US" sz="1700" b="1" dirty="0">
                  <a:latin typeface="Calibri" charset="0"/>
                  <a:ea typeface="Calibri" charset="0"/>
                  <a:cs typeface="Times New Roman" charset="0"/>
                </a:rPr>
                <a:t>SK Departemen, SK Pengelola</a:t>
              </a:r>
              <a:r>
                <a:rPr lang="en-US" altLang="en-US" sz="1700" b="1" dirty="0">
                  <a:latin typeface="Calibri" charset="0"/>
                  <a:ea typeface="Calibri" charset="0"/>
                  <a:cs typeface="Times New Roman" charset="0"/>
                </a:rPr>
                <a:t>, </a:t>
              </a:r>
              <a:r>
                <a:rPr lang="en-US" altLang="en-US" sz="1700" b="1" dirty="0" err="1">
                  <a:latin typeface="Calibri" charset="0"/>
                  <a:ea typeface="Calibri" charset="0"/>
                  <a:cs typeface="Times New Roman" charset="0"/>
                </a:rPr>
                <a:t>Rencana</a:t>
              </a:r>
              <a:r>
                <a:rPr lang="en-US" altLang="en-US" sz="1700" b="1" dirty="0">
                  <a:latin typeface="Calibri" charset="0"/>
                  <a:ea typeface="Calibri" charset="0"/>
                  <a:cs typeface="Times New Roman" charset="0"/>
                </a:rPr>
                <a:t> </a:t>
              </a:r>
              <a:r>
                <a:rPr lang="en-US" altLang="en-US" sz="1700" b="1" dirty="0" err="1">
                  <a:latin typeface="Calibri" charset="0"/>
                  <a:ea typeface="Calibri" charset="0"/>
                  <a:cs typeface="Times New Roman" charset="0"/>
                </a:rPr>
                <a:t>Kerja</a:t>
              </a:r>
              <a:r>
                <a:rPr lang="en-US" altLang="en-US" sz="1700" b="1" dirty="0">
                  <a:latin typeface="Calibri" charset="0"/>
                  <a:ea typeface="Calibri" charset="0"/>
                  <a:cs typeface="Times New Roman" charset="0"/>
                </a:rPr>
                <a:t>, </a:t>
              </a:r>
              <a:r>
                <a:rPr lang="id-ID" altLang="en-US" sz="1700" b="1" dirty="0">
                  <a:latin typeface="Calibri" charset="0"/>
                  <a:ea typeface="Calibri" charset="0"/>
                  <a:cs typeface="Times New Roman" charset="0"/>
                </a:rPr>
                <a:t>PPM, SDM, </a:t>
              </a:r>
              <a:r>
                <a:rPr lang="id-ID" altLang="en-US" sz="1700" b="1" dirty="0" err="1">
                  <a:latin typeface="Calibri" charset="0"/>
                  <a:ea typeface="Calibri" charset="0"/>
                  <a:cs typeface="Times New Roman" charset="0"/>
                </a:rPr>
                <a:t>Sarpras</a:t>
              </a:r>
              <a:endParaRPr lang="id-ID" altLang="en-US" sz="1700" b="1" dirty="0">
                <a:ea typeface="Calibri" charset="0"/>
                <a:cs typeface="Times New Roman" charset="0"/>
              </a:endParaRPr>
            </a:p>
            <a:p>
              <a:pPr eaLnBrk="1" hangingPunct="1"/>
              <a:endParaRPr lang="id-ID" altLang="en-US" dirty="0">
                <a:ea typeface="Calibri" charset="0"/>
                <a:cs typeface="Times New Roman" charset="0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5790540" y="2865253"/>
              <a:ext cx="2134260" cy="22558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d-ID" altLang="en-US" b="1" dirty="0">
                  <a:latin typeface="Calibri" charset="0"/>
                  <a:ea typeface="Calibri" charset="0"/>
                  <a:cs typeface="Times New Roman" charset="0"/>
                </a:rPr>
                <a:t>PRODI:</a:t>
              </a:r>
              <a:endParaRPr lang="id-ID" altLang="en-US" dirty="0">
                <a:ea typeface="Calibri" charset="0"/>
                <a:cs typeface="Times New Roman" charset="0"/>
              </a:endParaRPr>
            </a:p>
            <a:p>
              <a:pPr>
                <a:buFontTx/>
                <a:buChar char="•"/>
              </a:pPr>
              <a:r>
                <a:rPr lang="id-ID" altLang="en-US" dirty="0">
                  <a:latin typeface="Calibri" charset="0"/>
                  <a:ea typeface="Calibri" charset="0"/>
                  <a:cs typeface="Times New Roman" charset="0"/>
                </a:rPr>
                <a:t>Kemahasiswaan  + Alumni</a:t>
              </a:r>
              <a:endParaRPr lang="id-ID" altLang="en-US" dirty="0">
                <a:ea typeface="Calibri" charset="0"/>
                <a:cs typeface="Times New Roman" charset="0"/>
              </a:endParaRPr>
            </a:p>
            <a:p>
              <a:pPr>
                <a:buFontTx/>
                <a:buChar char="•"/>
              </a:pPr>
              <a:r>
                <a:rPr lang="id-ID" altLang="en-US" dirty="0" smtClean="0">
                  <a:latin typeface="Calibri" charset="0"/>
                  <a:ea typeface="Calibri" charset="0"/>
                  <a:cs typeface="Times New Roman" charset="0"/>
                </a:rPr>
                <a:t>Kurikulum,pembelajaran</a:t>
              </a:r>
              <a:endParaRPr lang="en-US" altLang="en-US" dirty="0">
                <a:latin typeface="Calibri" charset="0"/>
                <a:ea typeface="Calibri" charset="0"/>
                <a:cs typeface="Times New Roman" charset="0"/>
              </a:endParaRPr>
            </a:p>
            <a:p>
              <a:pPr>
                <a:buFontTx/>
                <a:buChar char="•"/>
              </a:pPr>
              <a:r>
                <a:rPr lang="en-US" altLang="en-US" dirty="0" err="1" smtClean="0">
                  <a:latin typeface="Calibri" charset="0"/>
                  <a:ea typeface="Calibri" charset="0"/>
                  <a:cs typeface="Times New Roman" charset="0"/>
                </a:rPr>
                <a:t>Impelementasi</a:t>
              </a:r>
              <a:r>
                <a:rPr lang="en-US" altLang="en-US" dirty="0" smtClean="0">
                  <a:latin typeface="Calibri" charset="0"/>
                  <a:ea typeface="Calibri" charset="0"/>
                  <a:cs typeface="Times New Roman" charset="0"/>
                </a:rPr>
                <a:t> OBE</a:t>
              </a:r>
              <a:endParaRPr lang="id-ID" altLang="en-US" dirty="0" smtClean="0">
                <a:latin typeface="Calibri" charset="0"/>
                <a:ea typeface="Calibri" charset="0"/>
                <a:cs typeface="Times New Roman" charset="0"/>
              </a:endParaRPr>
            </a:p>
            <a:p>
              <a:r>
                <a:rPr lang="id-ID" altLang="en-US" b="1" dirty="0" smtClean="0">
                  <a:latin typeface="Calibri" charset="0"/>
                  <a:ea typeface="Calibri" charset="0"/>
                  <a:cs typeface="Times New Roman" charset="0"/>
                </a:rPr>
                <a:t>LAB</a:t>
              </a:r>
              <a:endParaRPr lang="en-US" altLang="en-US" b="1" dirty="0">
                <a:latin typeface="Calibri" charset="0"/>
                <a:ea typeface="Calibri" charset="0"/>
                <a:cs typeface="Times New Roman" charset="0"/>
              </a:endParaRPr>
            </a:p>
            <a:p>
              <a:r>
                <a:rPr lang="en-US" altLang="en-US" b="1" dirty="0">
                  <a:latin typeface="Calibri" charset="0"/>
                  <a:ea typeface="Calibri" charset="0"/>
                  <a:cs typeface="Times New Roman" charset="0"/>
                </a:rPr>
                <a:t>. </a:t>
              </a:r>
              <a:r>
                <a:rPr lang="en-US" altLang="en-US" dirty="0" smtClean="0">
                  <a:latin typeface="Calibri" charset="0"/>
                  <a:ea typeface="Calibri" charset="0"/>
                  <a:cs typeface="Times New Roman" charset="0"/>
                </a:rPr>
                <a:t>SDM,  </a:t>
              </a:r>
              <a:r>
                <a:rPr lang="en-US" altLang="en-US" dirty="0" err="1">
                  <a:latin typeface="Calibri" charset="0"/>
                  <a:ea typeface="Calibri" charset="0"/>
                  <a:cs typeface="Times New Roman" charset="0"/>
                </a:rPr>
                <a:t>Sarpras</a:t>
              </a:r>
              <a:endParaRPr lang="id-ID" altLang="en-US" dirty="0">
                <a:ea typeface="Calibri" charset="0"/>
                <a:cs typeface="Times New Roman" charset="0"/>
              </a:endParaRPr>
            </a:p>
          </p:txBody>
        </p:sp>
        <p:cxnSp>
          <p:nvCxnSpPr>
            <p:cNvPr id="24" name="AutoShape 3"/>
            <p:cNvCxnSpPr>
              <a:cxnSpLocks noChangeShapeType="1"/>
            </p:cNvCxnSpPr>
            <p:nvPr/>
          </p:nvCxnSpPr>
          <p:spPr bwMode="auto">
            <a:xfrm flipH="1">
              <a:off x="5046472" y="1501474"/>
              <a:ext cx="7457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"/>
            <p:cNvCxnSpPr>
              <a:cxnSpLocks noChangeShapeType="1"/>
            </p:cNvCxnSpPr>
            <p:nvPr/>
          </p:nvCxnSpPr>
          <p:spPr bwMode="auto">
            <a:xfrm flipH="1">
              <a:off x="5046472" y="2237122"/>
              <a:ext cx="7457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"/>
            <p:cNvCxnSpPr>
              <a:cxnSpLocks noChangeShapeType="1"/>
            </p:cNvCxnSpPr>
            <p:nvPr/>
          </p:nvCxnSpPr>
          <p:spPr bwMode="auto">
            <a:xfrm flipH="1">
              <a:off x="5239438" y="3017654"/>
              <a:ext cx="5511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529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95400" y="788987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Kriteria</a:t>
            </a:r>
            <a:r>
              <a:rPr lang="en-US" altLang="en-US" b="1" dirty="0"/>
              <a:t> Audit </a:t>
            </a:r>
            <a:r>
              <a:rPr lang="en-US" altLang="en-US" b="1" dirty="0" err="1"/>
              <a:t>dan</a:t>
            </a:r>
            <a:r>
              <a:rPr lang="en-US" altLang="en-US" b="1" dirty="0"/>
              <a:t> Audit Kit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AMI </a:t>
            </a:r>
            <a:r>
              <a:rPr lang="en-US" altLang="en-US" dirty="0" err="1"/>
              <a:t>Fak</a:t>
            </a:r>
            <a:r>
              <a:rPr lang="en-US" altLang="en-US" dirty="0"/>
              <a:t>: (1) </a:t>
            </a:r>
            <a:r>
              <a:rPr lang="en-US" altLang="en-US" dirty="0" err="1"/>
              <a:t>Buku</a:t>
            </a:r>
            <a:r>
              <a:rPr lang="en-US" altLang="en-US" dirty="0"/>
              <a:t> 6 BAN-PT, (2) </a:t>
            </a:r>
            <a:r>
              <a:rPr lang="en-US" altLang="en-US" dirty="0" err="1"/>
              <a:t>Peratrn</a:t>
            </a:r>
            <a:r>
              <a:rPr lang="en-US" altLang="en-US" dirty="0"/>
              <a:t> MWA, (3) </a:t>
            </a:r>
            <a:r>
              <a:rPr lang="en-US" altLang="en-US" dirty="0" err="1"/>
              <a:t>Peratrn</a:t>
            </a:r>
            <a:r>
              <a:rPr lang="en-US" altLang="en-US" dirty="0"/>
              <a:t> </a:t>
            </a:r>
            <a:r>
              <a:rPr lang="en-US" altLang="en-US" dirty="0" err="1"/>
              <a:t>Rektor</a:t>
            </a:r>
            <a:r>
              <a:rPr lang="en-US" altLang="en-US" dirty="0"/>
              <a:t>,  (4) Form Lap AMI, (5) Form </a:t>
            </a:r>
            <a:r>
              <a:rPr lang="en-US" altLang="en-US" dirty="0" err="1"/>
              <a:t>Evaluasi</a:t>
            </a:r>
            <a:r>
              <a:rPr lang="en-US" altLang="en-US" dirty="0"/>
              <a:t> auditor , (6) Form </a:t>
            </a:r>
            <a:r>
              <a:rPr lang="en-US" altLang="en-US" dirty="0" err="1"/>
              <a:t>Kepuasan</a:t>
            </a:r>
            <a:endParaRPr lang="en-US" altLang="en-US" dirty="0"/>
          </a:p>
          <a:p>
            <a:pPr eaLnBrk="1" hangingPunct="1"/>
            <a:r>
              <a:rPr lang="en-US" altLang="en-US" dirty="0"/>
              <a:t>AMI Prodi : (1) </a:t>
            </a:r>
            <a:r>
              <a:rPr lang="en-US" altLang="en-US" dirty="0" err="1"/>
              <a:t>Buku</a:t>
            </a:r>
            <a:r>
              <a:rPr lang="en-US" altLang="en-US" dirty="0"/>
              <a:t> 6 BAN-PT, (2) </a:t>
            </a:r>
            <a:r>
              <a:rPr lang="en-US" altLang="en-US" dirty="0" err="1"/>
              <a:t>Isian</a:t>
            </a:r>
            <a:r>
              <a:rPr lang="en-US" altLang="en-US" dirty="0"/>
              <a:t> EDPS, (3) Form Lap AMI, (6) Form </a:t>
            </a:r>
            <a:r>
              <a:rPr lang="en-US" altLang="en-US" dirty="0" err="1"/>
              <a:t>Evaluasi</a:t>
            </a:r>
            <a:r>
              <a:rPr lang="en-US" altLang="en-US" dirty="0"/>
              <a:t> auditor , (7) Form </a:t>
            </a:r>
            <a:r>
              <a:rPr lang="en-US" altLang="en-US" dirty="0" err="1"/>
              <a:t>Kepuasan</a:t>
            </a:r>
            <a:r>
              <a:rPr lang="en-US" altLang="en-US" dirty="0"/>
              <a:t>, (8) Lap AMI </a:t>
            </a:r>
            <a:r>
              <a:rPr lang="en-US" altLang="en-US" dirty="0" err="1"/>
              <a:t>th</a:t>
            </a:r>
            <a:r>
              <a:rPr lang="en-US" altLang="en-US" dirty="0"/>
              <a:t> 2015</a:t>
            </a:r>
          </a:p>
          <a:p>
            <a:pPr eaLnBrk="1" hangingPunct="1"/>
            <a:r>
              <a:rPr lang="en-US" altLang="en-US" dirty="0"/>
              <a:t>AMI Lab: </a:t>
            </a:r>
            <a:r>
              <a:rPr lang="en-US" altLang="en-US" dirty="0" err="1"/>
              <a:t>SiLab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56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3000" y="761999"/>
            <a:ext cx="6172200" cy="6060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Tata </a:t>
            </a:r>
            <a:r>
              <a:rPr lang="en-US" altLang="en-US" b="1" dirty="0" err="1" smtClean="0"/>
              <a:t>Waktu</a:t>
            </a:r>
            <a:r>
              <a:rPr lang="en-US" altLang="en-US" b="1" dirty="0" smtClean="0"/>
              <a:t> SPMI-AMI 2017 </a:t>
            </a:r>
            <a:endParaRPr lang="en-US" alt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12817"/>
              </p:ext>
            </p:extLst>
          </p:nvPr>
        </p:nvGraphicFramePr>
        <p:xfrm>
          <a:off x="381000" y="1676400"/>
          <a:ext cx="8458200" cy="396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5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Waktu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&amp; 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 smtClean="0"/>
                        <a:t>Februari</a:t>
                      </a:r>
                      <a:r>
                        <a:rPr lang="en-US" altLang="en-US" sz="1800" dirty="0" smtClean="0"/>
                        <a:t> - Mei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 smtClean="0"/>
                        <a:t>Menginformasikan</a:t>
                      </a:r>
                      <a:r>
                        <a:rPr lang="en-US" altLang="en-US" sz="1800" dirty="0" smtClean="0"/>
                        <a:t> AMI </a:t>
                      </a:r>
                      <a:r>
                        <a:rPr lang="en-US" altLang="en-US" sz="1800" dirty="0" err="1" smtClean="0"/>
                        <a:t>ke</a:t>
                      </a:r>
                      <a:r>
                        <a:rPr lang="en-US" altLang="en-US" sz="1800" dirty="0" smtClean="0"/>
                        <a:t> RKU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April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 smtClean="0"/>
                        <a:t>Sosialisasi</a:t>
                      </a:r>
                      <a:r>
                        <a:rPr lang="en-US" altLang="en-US" sz="1800" dirty="0" smtClean="0"/>
                        <a:t> AMI  </a:t>
                      </a:r>
                      <a:r>
                        <a:rPr lang="en-US" altLang="en-US" sz="1800" dirty="0" err="1" smtClean="0"/>
                        <a:t>dalam</a:t>
                      </a:r>
                      <a:r>
                        <a:rPr lang="en-US" altLang="en-US" sz="1800" dirty="0" smtClean="0"/>
                        <a:t> forum WD </a:t>
                      </a:r>
                      <a:r>
                        <a:rPr lang="en-US" altLang="en-US" sz="1800" dirty="0" err="1" smtClean="0"/>
                        <a:t>AkaM</a:t>
                      </a:r>
                      <a:r>
                        <a:rPr lang="en-US" alt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&amp; Mei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 smtClean="0"/>
                        <a:t>Sosialisasi</a:t>
                      </a:r>
                      <a:r>
                        <a:rPr lang="en-US" altLang="en-US" sz="1800" dirty="0" smtClean="0"/>
                        <a:t> AMI </a:t>
                      </a:r>
                      <a:r>
                        <a:rPr lang="en-US" altLang="en-US" sz="1800" dirty="0" err="1" smtClean="0"/>
                        <a:t>ke</a:t>
                      </a:r>
                      <a:r>
                        <a:rPr lang="en-US" altLang="en-US" sz="1800" dirty="0" smtClean="0"/>
                        <a:t> MP-AMI /UJM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Maret</a:t>
                      </a:r>
                      <a:r>
                        <a:rPr lang="en-US" dirty="0" smtClean="0"/>
                        <a:t> - Mei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 smtClean="0"/>
                        <a:t>Pelatihan</a:t>
                      </a:r>
                      <a:r>
                        <a:rPr lang="en-US" altLang="en-US" sz="1800" dirty="0" smtClean="0"/>
                        <a:t>&amp; </a:t>
                      </a:r>
                      <a:r>
                        <a:rPr lang="en-US" altLang="en-US" sz="1800" dirty="0" err="1" smtClean="0"/>
                        <a:t>sosialisasi</a:t>
                      </a:r>
                      <a:r>
                        <a:rPr lang="en-US" altLang="en-US" sz="1800" dirty="0" smtClean="0"/>
                        <a:t> AMI </a:t>
                      </a:r>
                      <a:r>
                        <a:rPr lang="en-US" altLang="en-US" sz="1800" dirty="0" err="1" smtClean="0"/>
                        <a:t>ke</a:t>
                      </a:r>
                      <a:r>
                        <a:rPr lang="en-US" altLang="en-US" sz="1800" dirty="0" smtClean="0"/>
                        <a:t> auditor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– 13 Mei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 smtClean="0"/>
                        <a:t>Sosialisasi</a:t>
                      </a:r>
                      <a:r>
                        <a:rPr lang="en-US" altLang="en-US" sz="1800" dirty="0" smtClean="0"/>
                        <a:t> AMI </a:t>
                      </a:r>
                      <a:r>
                        <a:rPr lang="en-US" altLang="en-US" sz="1800" dirty="0" err="1" smtClean="0"/>
                        <a:t>ke</a:t>
                      </a:r>
                      <a:r>
                        <a:rPr lang="en-US" altLang="en-US" sz="1800" dirty="0" smtClean="0"/>
                        <a:t> </a:t>
                      </a:r>
                      <a:r>
                        <a:rPr lang="en-US" altLang="en-US" sz="1800" dirty="0" err="1" smtClean="0"/>
                        <a:t>KaDep</a:t>
                      </a:r>
                      <a:r>
                        <a:rPr lang="en-US" altLang="en-US" sz="1800" dirty="0" smtClean="0"/>
                        <a:t> </a:t>
                      </a:r>
                      <a:r>
                        <a:rPr lang="en-US" altLang="en-US" sz="1800" dirty="0" err="1" smtClean="0"/>
                        <a:t>dan</a:t>
                      </a:r>
                      <a:r>
                        <a:rPr lang="en-US" altLang="en-US" sz="1800" dirty="0" smtClean="0"/>
                        <a:t> </a:t>
                      </a:r>
                      <a:r>
                        <a:rPr lang="en-US" altLang="en-US" sz="1800" dirty="0" err="1" smtClean="0"/>
                        <a:t>KaProdi</a:t>
                      </a:r>
                      <a:r>
                        <a:rPr lang="en-US" alt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Juni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 smtClean="0"/>
                        <a:t>Pelaksanaan</a:t>
                      </a:r>
                      <a:r>
                        <a:rPr lang="en-US" altLang="en-US" sz="1800" dirty="0" smtClean="0"/>
                        <a:t> AMI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Juni</a:t>
                      </a:r>
                      <a:r>
                        <a:rPr lang="en-US" dirty="0" smtClean="0"/>
                        <a:t> (W-2) </a:t>
                      </a:r>
                      <a:r>
                        <a:rPr lang="en-US" dirty="0" err="1" smtClean="0"/>
                        <a:t>sd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Agustus</a:t>
                      </a:r>
                      <a:r>
                        <a:rPr lang="en-US" dirty="0" smtClean="0"/>
                        <a:t> (W-2)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 smtClean="0"/>
                        <a:t>Manajement</a:t>
                      </a:r>
                      <a:r>
                        <a:rPr lang="en-US" altLang="en-US" sz="1800" dirty="0" smtClean="0"/>
                        <a:t> Review </a:t>
                      </a:r>
                      <a:r>
                        <a:rPr lang="en-US" altLang="en-US" sz="1800" dirty="0" err="1" smtClean="0"/>
                        <a:t>Fak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(W2 – 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3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 smtClean="0"/>
                        <a:t>Manajement</a:t>
                      </a:r>
                      <a:r>
                        <a:rPr lang="en-US" altLang="en-US" sz="1800" dirty="0" smtClean="0"/>
                        <a:t> Review </a:t>
                      </a:r>
                      <a:r>
                        <a:rPr lang="en-US" altLang="en-US" sz="1800" dirty="0" err="1" smtClean="0"/>
                        <a:t>Univ</a:t>
                      </a:r>
                      <a:r>
                        <a:rPr lang="en-US" alt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Oktober</a:t>
                      </a:r>
                      <a:r>
                        <a:rPr lang="en-US" dirty="0" smtClean="0"/>
                        <a:t> (W-2)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7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AMI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edaran</a:t>
            </a:r>
            <a:r>
              <a:rPr lang="en-US" dirty="0" smtClean="0"/>
              <a:t> BAN-PT no 4/2017: </a:t>
            </a:r>
          </a:p>
          <a:p>
            <a:pPr marL="1092200" indent="-482600">
              <a:buFontTx/>
              <a:buChar char="-"/>
            </a:pP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Prodi </a:t>
            </a:r>
            <a:r>
              <a:rPr lang="en-US" dirty="0" err="1" smtClean="0"/>
              <a:t>dan</a:t>
            </a:r>
            <a:r>
              <a:rPr lang="en-US" dirty="0" smtClean="0"/>
              <a:t> PT </a:t>
            </a:r>
            <a:r>
              <a:rPr lang="en-US" dirty="0" smtClean="0">
                <a:sym typeface="Wingdings"/>
              </a:rPr>
              <a:t> 9 </a:t>
            </a:r>
            <a:r>
              <a:rPr lang="en-US" dirty="0" err="1" smtClean="0">
                <a:sym typeface="Wingdings"/>
              </a:rPr>
              <a:t>standar</a:t>
            </a:r>
            <a:endParaRPr lang="en-US" dirty="0" smtClean="0">
              <a:sym typeface="Wingdings"/>
            </a:endParaRPr>
          </a:p>
          <a:p>
            <a:pPr marL="1092200" indent="-482600">
              <a:buFontTx/>
              <a:buChar char="-"/>
            </a:pPr>
            <a:r>
              <a:rPr lang="en-US" dirty="0" err="1" smtClean="0">
                <a:sym typeface="Wingdings"/>
              </a:rPr>
              <a:t>Akreditasi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berbasis</a:t>
            </a:r>
            <a:r>
              <a:rPr lang="en-US" dirty="0" smtClean="0">
                <a:sym typeface="Wingdings"/>
              </a:rPr>
              <a:t> “Outcome”</a:t>
            </a:r>
          </a:p>
          <a:p>
            <a:pPr marL="609600" indent="0"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Lingkup</a:t>
            </a:r>
            <a:r>
              <a:rPr lang="en-US" dirty="0" smtClean="0">
                <a:sym typeface="Wingdings"/>
              </a:rPr>
              <a:t> AMI </a:t>
            </a:r>
            <a:r>
              <a:rPr lang="en-US" dirty="0" err="1" smtClean="0">
                <a:sym typeface="Wingdings"/>
              </a:rPr>
              <a:t>prodi</a:t>
            </a:r>
            <a:r>
              <a:rPr lang="en-US" dirty="0" smtClean="0">
                <a:sym typeface="Wingdings"/>
              </a:rPr>
              <a:t>: OBE (</a:t>
            </a:r>
            <a:r>
              <a:rPr lang="id-ID" i="1" dirty="0">
                <a:sym typeface="Wingdings"/>
              </a:rPr>
              <a:t>O</a:t>
            </a:r>
            <a:r>
              <a:rPr lang="en-US" i="1" dirty="0" err="1" smtClean="0">
                <a:sym typeface="Wingdings"/>
              </a:rPr>
              <a:t>utcome</a:t>
            </a:r>
            <a:r>
              <a:rPr lang="en-US" i="1" dirty="0" smtClean="0">
                <a:sym typeface="Wingdings"/>
              </a:rPr>
              <a:t>-based Education</a:t>
            </a:r>
            <a:r>
              <a:rPr lang="en-US" dirty="0" smtClean="0">
                <a:sym typeface="Wingdings"/>
              </a:rPr>
              <a:t>)</a:t>
            </a:r>
          </a:p>
          <a:p>
            <a:pPr marL="457200" indent="-457200"/>
            <a:r>
              <a:rPr lang="en-US" dirty="0" err="1" smtClean="0">
                <a:sym typeface="Wingdings"/>
              </a:rPr>
              <a:t>Submisi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borang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melalui</a:t>
            </a:r>
            <a:r>
              <a:rPr lang="en-US" dirty="0" smtClean="0">
                <a:sym typeface="Wingdings"/>
              </a:rPr>
              <a:t> SAPTO (</a:t>
            </a:r>
            <a:r>
              <a:rPr lang="en-US" dirty="0" err="1" smtClean="0">
                <a:sym typeface="Wingdings"/>
              </a:rPr>
              <a:t>Sistem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Informasi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Akreditasi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Perguruan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Tinggi</a:t>
            </a:r>
            <a:r>
              <a:rPr lang="en-US" dirty="0" smtClean="0">
                <a:sym typeface="Wingdings"/>
              </a:rPr>
              <a:t> Online)</a:t>
            </a:r>
          </a:p>
          <a:p>
            <a:pPr marL="457200" indent="-457200"/>
            <a:endParaRPr lang="en-US" dirty="0" smtClean="0">
              <a:sym typeface="Wingdings"/>
            </a:endParaRPr>
          </a:p>
          <a:p>
            <a:pPr marL="889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685800" y="471268"/>
            <a:ext cx="7428309" cy="642938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7c.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Tindak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anjut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asil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AMI &amp;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Mutu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066800" y="2731203"/>
            <a:ext cx="1088229" cy="3308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300" dirty="0"/>
          </a:p>
          <a:p>
            <a:pPr algn="ctr"/>
            <a:r>
              <a:rPr lang="en-US" sz="4400" dirty="0" smtClean="0"/>
              <a:t>A</a:t>
            </a:r>
          </a:p>
          <a:p>
            <a:pPr algn="ctr"/>
            <a:r>
              <a:rPr lang="en-US" sz="4400" dirty="0" smtClean="0"/>
              <a:t>M</a:t>
            </a:r>
          </a:p>
          <a:p>
            <a:pPr algn="ctr"/>
            <a:r>
              <a:rPr lang="en-US" sz="4400" dirty="0" smtClean="0"/>
              <a:t>I</a:t>
            </a:r>
          </a:p>
          <a:p>
            <a:pPr algn="ctr"/>
            <a:endParaRPr lang="en-US" sz="44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346720" y="5107840"/>
            <a:ext cx="2196704" cy="8572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</a:rPr>
              <a:t>Tanpa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tindak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lanjut</a:t>
            </a:r>
            <a:r>
              <a:rPr lang="en-US" sz="1500" dirty="0">
                <a:solidFill>
                  <a:schemeClr val="bg1"/>
                </a:solidFill>
              </a:rPr>
              <a:t>/</a:t>
            </a:r>
          </a:p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</a:rPr>
              <a:t>Peningkatan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Mutu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4816676" y="2057400"/>
            <a:ext cx="1982391" cy="83099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</a:p>
        </p:txBody>
      </p:sp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5026223" y="3523180"/>
            <a:ext cx="158055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RTM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2347317" y="3020993"/>
            <a:ext cx="2678906" cy="18216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</a:rPr>
              <a:t>Tindak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lanjut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Peningkatan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Mutu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 algn="ctr">
              <a:defRPr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9944" name="TextBox 15"/>
          <p:cNvSpPr txBox="1">
            <a:spLocks noChangeArrowheads="1"/>
          </p:cNvSpPr>
          <p:nvPr/>
        </p:nvSpPr>
        <p:spPr bwMode="auto">
          <a:xfrm>
            <a:off x="5026422" y="5107840"/>
            <a:ext cx="2035969" cy="92333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Tidak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bermanfaat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flipH="1" flipV="1">
            <a:off x="5527674" y="3067368"/>
            <a:ext cx="516732" cy="406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44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 bwMode="auto">
          <a:xfrm>
            <a:off x="1217614" y="780269"/>
            <a:ext cx="61722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000" b="1" dirty="0" err="1"/>
              <a:t>Tahapan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Tindakan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Koreksi</a:t>
            </a:r>
            <a:r>
              <a:rPr lang="en-US" altLang="en-US" sz="3000" b="1" dirty="0"/>
              <a:t> </a:t>
            </a:r>
            <a:r>
              <a:rPr lang="en-US" altLang="en-US" sz="3000" b="1" dirty="0" smtClean="0"/>
              <a:t>AMI </a:t>
            </a:r>
            <a:r>
              <a:rPr lang="en-US" altLang="en-US" sz="3000" b="1" dirty="0" smtClean="0">
                <a:sym typeface="Wingdings"/>
              </a:rPr>
              <a:t> RTM</a:t>
            </a:r>
            <a:endParaRPr lang="en-US" altLang="en-US" sz="3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1981200"/>
            <a:ext cx="8686800" cy="3733800"/>
            <a:chOff x="575866" y="1600200"/>
            <a:chExt cx="6965156" cy="2630891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575867" y="2939653"/>
              <a:ext cx="2035969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616474" y="2993232"/>
              <a:ext cx="203596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531006" y="2993232"/>
              <a:ext cx="203596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701007" y="3751883"/>
              <a:ext cx="803672" cy="428625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350" b="1" dirty="0" err="1">
                  <a:solidFill>
                    <a:schemeClr val="bg1"/>
                  </a:solidFill>
                </a:rPr>
                <a:t>Temuan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01007" y="1807369"/>
              <a:ext cx="750095" cy="42862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Audit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4714" y="3802466"/>
              <a:ext cx="803672" cy="4286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PTK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14714" y="1807667"/>
              <a:ext cx="803672" cy="4286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RTM I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451102" y="2778920"/>
              <a:ext cx="375047" cy="53578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sp>
          <p:nvSpPr>
            <p:cNvPr id="91147" name="TextBox 14"/>
            <p:cNvSpPr txBox="1">
              <a:spLocks noChangeArrowheads="1"/>
            </p:cNvSpPr>
            <p:nvPr/>
          </p:nvSpPr>
          <p:spPr bwMode="auto">
            <a:xfrm>
              <a:off x="2854724" y="2886075"/>
              <a:ext cx="641151" cy="5539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500" b="1" dirty="0" err="1"/>
                <a:t>Dekan</a:t>
              </a:r>
              <a:endParaRPr lang="en-US" sz="15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81374" y="2718197"/>
              <a:ext cx="642938" cy="803672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buFontTx/>
                <a:buChar char="-"/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KTS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OB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75866" y="2350294"/>
              <a:ext cx="6858000" cy="5357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5866" y="3529013"/>
              <a:ext cx="6858000" cy="5357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594101" y="2564606"/>
              <a:ext cx="1579028" cy="8036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buFontTx/>
                <a:buChar char="-"/>
                <a:defRPr/>
              </a:pPr>
              <a:r>
                <a:rPr lang="en-US" sz="1350" b="1" dirty="0" err="1">
                  <a:solidFill>
                    <a:schemeClr val="bg1"/>
                  </a:solidFill>
                </a:rPr>
                <a:t>Diminta</a:t>
              </a:r>
              <a:r>
                <a:rPr lang="en-US" sz="1350" b="1" dirty="0">
                  <a:solidFill>
                    <a:schemeClr val="bg1"/>
                  </a:solidFill>
                </a:rPr>
                <a:t>: </a:t>
              </a:r>
              <a:r>
                <a:rPr lang="en-US" sz="1350" b="1" dirty="0" err="1">
                  <a:solidFill>
                    <a:schemeClr val="bg1"/>
                  </a:solidFill>
                </a:rPr>
                <a:t>dekan</a:t>
              </a:r>
              <a:endParaRPr lang="en-US" sz="1350" b="1" dirty="0">
                <a:solidFill>
                  <a:schemeClr val="bg1"/>
                </a:solidFill>
              </a:endParaRPr>
            </a:p>
            <a:p>
              <a:pPr eaLnBrk="1" hangingPunct="1">
                <a:buFontTx/>
                <a:buChar char="-"/>
                <a:defRPr/>
              </a:pPr>
              <a:r>
                <a:rPr lang="en-US" sz="1350" b="1" dirty="0" err="1">
                  <a:solidFill>
                    <a:schemeClr val="bg1"/>
                  </a:solidFill>
                </a:rPr>
                <a:t>Direspon</a:t>
              </a:r>
              <a:r>
                <a:rPr lang="en-US" sz="1350" b="1" dirty="0">
                  <a:solidFill>
                    <a:schemeClr val="bg1"/>
                  </a:solidFill>
                </a:rPr>
                <a:t>: </a:t>
              </a:r>
              <a:r>
                <a:rPr lang="en-US" sz="1350" b="1" dirty="0" err="1">
                  <a:solidFill>
                    <a:schemeClr val="bg1"/>
                  </a:solidFill>
                </a:rPr>
                <a:t>teraudit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1152" name="TextBox 21"/>
            <p:cNvSpPr txBox="1">
              <a:spLocks noChangeArrowheads="1"/>
            </p:cNvSpPr>
            <p:nvPr/>
          </p:nvSpPr>
          <p:spPr bwMode="auto">
            <a:xfrm>
              <a:off x="709217" y="3795712"/>
              <a:ext cx="925253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>
                  <a:solidFill>
                    <a:srgbClr val="7030A0"/>
                  </a:solidFill>
                </a:rPr>
                <a:t>Rekaman</a:t>
              </a:r>
            </a:p>
          </p:txBody>
        </p:sp>
        <p:sp>
          <p:nvSpPr>
            <p:cNvPr id="91153" name="TextBox 22"/>
            <p:cNvSpPr txBox="1">
              <a:spLocks noChangeArrowheads="1"/>
            </p:cNvSpPr>
            <p:nvPr/>
          </p:nvSpPr>
          <p:spPr bwMode="auto">
            <a:xfrm>
              <a:off x="825897" y="1858567"/>
              <a:ext cx="74090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7030A0"/>
                  </a:solidFill>
                </a:rPr>
                <a:t>Forum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4379516" y="2993232"/>
              <a:ext cx="203596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530057" y="2564606"/>
              <a:ext cx="875110" cy="8108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buFontTx/>
                <a:buChar char="-"/>
                <a:defRPr/>
              </a:pPr>
              <a:r>
                <a:rPr lang="en-US" sz="1350" b="1" dirty="0" err="1">
                  <a:solidFill>
                    <a:schemeClr val="bg1"/>
                  </a:solidFill>
                </a:rPr>
                <a:t>Tindakan</a:t>
              </a:r>
              <a:r>
                <a:rPr lang="en-US" sz="1350" b="1" dirty="0">
                  <a:solidFill>
                    <a:schemeClr val="bg1"/>
                  </a:solidFill>
                </a:rPr>
                <a:t> </a:t>
              </a:r>
            </a:p>
            <a:p>
              <a:pPr eaLnBrk="1" hangingPunct="1"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   </a:t>
              </a:r>
              <a:r>
                <a:rPr lang="en-US" sz="1350" b="1" dirty="0" err="1">
                  <a:solidFill>
                    <a:schemeClr val="bg1"/>
                  </a:solidFill>
                </a:rPr>
                <a:t>koreksi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205017" y="2725342"/>
              <a:ext cx="375047" cy="53578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42077" y="3748460"/>
              <a:ext cx="1071563" cy="42862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350" b="1" dirty="0" err="1">
                  <a:solidFill>
                    <a:schemeClr val="bg1"/>
                  </a:solidFill>
                </a:rPr>
                <a:t>Pemantauan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42076" y="2618184"/>
              <a:ext cx="642938" cy="8036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buFontTx/>
                <a:buChar char="-"/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Close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Open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42076" y="1750239"/>
              <a:ext cx="1098946" cy="53449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buFontTx/>
                <a:buChar char="-"/>
                <a:defRPr/>
              </a:pPr>
              <a:r>
                <a:rPr lang="en-US" sz="1275" b="1" dirty="0">
                  <a:solidFill>
                    <a:schemeClr val="bg1"/>
                  </a:solidFill>
                </a:rPr>
                <a:t>RTM II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en-US" sz="1275" b="1" dirty="0">
                  <a:solidFill>
                    <a:schemeClr val="bg1"/>
                  </a:solidFill>
                </a:rPr>
                <a:t>Audit </a:t>
              </a:r>
              <a:r>
                <a:rPr lang="en-US" sz="1275" b="1" dirty="0" err="1">
                  <a:solidFill>
                    <a:schemeClr val="bg1"/>
                  </a:solidFill>
                </a:rPr>
                <a:t>berikut</a:t>
              </a:r>
              <a:endParaRPr lang="en-US" sz="1275" b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5394591" y="3046809"/>
              <a:ext cx="203596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H="1">
              <a:off x="1058070" y="1600200"/>
              <a:ext cx="610314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79512" y="767765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 rot="18187008">
            <a:off x="4024962" y="5108513"/>
            <a:ext cx="1273586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KJM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 rot="18085441">
            <a:off x="4933072" y="4723971"/>
            <a:ext cx="481264" cy="5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179512" y="19626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3600" b="1" dirty="0"/>
              <a:t>8</a:t>
            </a:r>
            <a:r>
              <a:rPr lang="id-ID" altLang="en-US" sz="3600" b="1" dirty="0" smtClean="0"/>
              <a:t>. Tahapan Persiapan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Akreditasi</a:t>
            </a:r>
            <a:r>
              <a:rPr lang="en-US" altLang="en-US" sz="3600" b="1" dirty="0" smtClean="0"/>
              <a:t> BAN-PT</a:t>
            </a:r>
            <a:r>
              <a:rPr lang="id-ID" altLang="en-US" sz="3600" b="1" dirty="0" smtClean="0"/>
              <a:t> (Koordinasi </a:t>
            </a:r>
            <a:r>
              <a:rPr lang="id-ID" altLang="en-US" sz="3600" b="1" dirty="0"/>
              <a:t>KJM</a:t>
            </a:r>
            <a:r>
              <a:rPr lang="id-ID" altLang="en-US" sz="3600" b="1" dirty="0" smtClean="0"/>
              <a:t>)</a:t>
            </a:r>
            <a:br>
              <a:rPr lang="id-ID" altLang="en-US" sz="3600" b="1" dirty="0" smtClean="0"/>
            </a:br>
            <a:r>
              <a:rPr lang="id-ID" altLang="en-US" sz="4900" b="1" dirty="0" smtClean="0"/>
              <a:t>+</a:t>
            </a:r>
            <a:r>
              <a:rPr lang="id-ID" altLang="en-US" sz="3600" dirty="0" smtClean="0"/>
              <a:t> </a:t>
            </a:r>
            <a:r>
              <a:rPr lang="id-ID" altLang="en-US" sz="3600" b="1" dirty="0" smtClean="0">
                <a:solidFill>
                  <a:srgbClr val="C00000"/>
                </a:solidFill>
              </a:rPr>
              <a:t>Ce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k</a:t>
            </a:r>
            <a:r>
              <a:rPr lang="id-ID" altLang="en-US" sz="3600" b="1" dirty="0" smtClean="0">
                <a:solidFill>
                  <a:srgbClr val="C00000"/>
                </a:solidFill>
              </a:rPr>
              <a:t> similaritas di UGM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76200"/>
            <a:ext cx="8001000" cy="692851"/>
          </a:xfrm>
        </p:spPr>
        <p:txBody>
          <a:bodyPr>
            <a:noAutofit/>
          </a:bodyPr>
          <a:lstStyle/>
          <a:p>
            <a:r>
              <a:rPr lang="en-US" sz="3000" b="1" dirty="0" err="1" smtClean="0"/>
              <a:t>Prosedur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Submisi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Dokumen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Akreditasi</a:t>
            </a:r>
            <a:r>
              <a:rPr lang="en-US" sz="3000" b="1" dirty="0" smtClean="0"/>
              <a:t> SAPTO 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8" y="541996"/>
            <a:ext cx="762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 bwMode="auto">
          <a:xfrm>
            <a:off x="466725" y="228600"/>
            <a:ext cx="8229600" cy="64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/>
              <a:t>9. </a:t>
            </a:r>
            <a:r>
              <a:rPr lang="id-ID" altLang="en-US" sz="3600" b="1" dirty="0" smtClean="0"/>
              <a:t>Kegiatan dan Capaian SPMI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dan</a:t>
            </a:r>
            <a:r>
              <a:rPr lang="en-US" altLang="en-US" sz="3600" b="1" dirty="0" smtClean="0"/>
              <a:t> SPME</a:t>
            </a:r>
            <a:endParaRPr lang="id-ID" altLang="en-US" sz="3600" b="1" dirty="0" smtClean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 bwMode="auto">
          <a:xfrm>
            <a:off x="501650" y="990600"/>
            <a:ext cx="810895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altLang="en-US" sz="2400" dirty="0" smtClean="0"/>
              <a:t>AMI Fakultas: 2008,</a:t>
            </a:r>
            <a:r>
              <a:rPr lang="en-US" altLang="en-US" sz="2400" dirty="0" smtClean="0"/>
              <a:t> </a:t>
            </a:r>
            <a:r>
              <a:rPr lang="id-ID" altLang="en-US" sz="2400" dirty="0" smtClean="0"/>
              <a:t>2010, 2012</a:t>
            </a:r>
            <a:r>
              <a:rPr lang="en-US" altLang="en-US" sz="2400" dirty="0" smtClean="0"/>
              <a:t>, 2014, 2016</a:t>
            </a:r>
            <a:endParaRPr lang="id-ID" altLang="en-US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altLang="en-US" sz="2400" dirty="0" smtClean="0"/>
              <a:t>AMI Prodi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id-ID" altLang="en-US" sz="2400" dirty="0" smtClean="0"/>
              <a:t>	- SV (</a:t>
            </a:r>
            <a:r>
              <a:rPr lang="en-US" altLang="en-US" sz="2400" dirty="0" err="1" smtClean="0"/>
              <a:t>mulai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tahun</a:t>
            </a:r>
            <a:r>
              <a:rPr lang="en-US" altLang="en-US" sz="2400" dirty="0" smtClean="0"/>
              <a:t> 2010</a:t>
            </a:r>
            <a:r>
              <a:rPr lang="id-ID" altLang="en-US" sz="2400" dirty="0" smtClean="0"/>
              <a:t>) </a:t>
            </a:r>
            <a:r>
              <a:rPr lang="en-US" altLang="en-US" sz="2400" dirty="0" smtClean="0"/>
              <a:t>	</a:t>
            </a:r>
            <a:r>
              <a:rPr lang="en-US" altLang="en-US" sz="2400" dirty="0" smtClean="0">
                <a:sym typeface="Wingdings" panose="05000000000000000000" pitchFamily="2" charset="2"/>
              </a:rPr>
              <a:t></a:t>
            </a:r>
            <a:r>
              <a:rPr lang="id-ID" altLang="en-US" sz="2400" dirty="0" smtClean="0">
                <a:sym typeface="Wingdings" panose="05000000000000000000" pitchFamily="2" charset="2"/>
              </a:rPr>
              <a:t> masuk  siklus </a:t>
            </a:r>
            <a:r>
              <a:rPr lang="en-US" altLang="en-US" sz="2400" dirty="0">
                <a:sym typeface="Wingdings" panose="05000000000000000000" pitchFamily="2" charset="2"/>
              </a:rPr>
              <a:t>8</a:t>
            </a:r>
            <a:endParaRPr lang="id-ID" altLang="en-US" sz="2400" dirty="0" smtClean="0"/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id-ID" altLang="en-US" sz="2400" dirty="0" smtClean="0"/>
              <a:t>	- S1 (</a:t>
            </a:r>
            <a:r>
              <a:rPr lang="en-US" altLang="en-US" sz="2400" dirty="0" err="1" smtClean="0"/>
              <a:t>mulai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tahun</a:t>
            </a:r>
            <a:r>
              <a:rPr lang="en-US" altLang="en-US" sz="2400" dirty="0" smtClean="0"/>
              <a:t> </a:t>
            </a:r>
            <a:r>
              <a:rPr lang="id-ID" altLang="en-US" sz="2400" dirty="0" smtClean="0"/>
              <a:t>2004)</a:t>
            </a:r>
            <a:r>
              <a:rPr lang="en-US" altLang="en-US" sz="2400" dirty="0" smtClean="0">
                <a:sym typeface="Wingdings" panose="05000000000000000000" pitchFamily="2" charset="2"/>
              </a:rPr>
              <a:t>	</a:t>
            </a:r>
            <a:r>
              <a:rPr lang="id-ID" altLang="en-US" sz="2400" dirty="0" smtClean="0">
                <a:sym typeface="Wingdings" panose="05000000000000000000" pitchFamily="2" charset="2"/>
              </a:rPr>
              <a:t> masuk siklus </a:t>
            </a:r>
            <a:r>
              <a:rPr lang="en-US" altLang="en-US" sz="2400" dirty="0" smtClean="0">
                <a:sym typeface="Wingdings" panose="05000000000000000000" pitchFamily="2" charset="2"/>
              </a:rPr>
              <a:t>14</a:t>
            </a:r>
            <a:endParaRPr lang="id-ID" altLang="en-US" sz="2400" dirty="0" smtClean="0"/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id-ID" altLang="en-US" sz="2400" dirty="0" smtClean="0"/>
              <a:t>	- S2 &amp; Spesialis ( 2009 )</a:t>
            </a:r>
            <a:r>
              <a:rPr lang="en-US" altLang="en-US" sz="2400" dirty="0" smtClean="0">
                <a:sym typeface="Wingdings" panose="05000000000000000000" pitchFamily="2" charset="2"/>
              </a:rPr>
              <a:t> 	</a:t>
            </a:r>
            <a:r>
              <a:rPr lang="id-ID" altLang="en-US" sz="2400" dirty="0" smtClean="0">
                <a:sym typeface="Wingdings" panose="05000000000000000000" pitchFamily="2" charset="2"/>
              </a:rPr>
              <a:t> masuk siklus </a:t>
            </a:r>
            <a:r>
              <a:rPr lang="en-US" altLang="en-US" sz="2400" dirty="0">
                <a:sym typeface="Wingdings" panose="05000000000000000000" pitchFamily="2" charset="2"/>
              </a:rPr>
              <a:t>9</a:t>
            </a:r>
            <a:endParaRPr lang="id-ID" altLang="en-US" sz="2400" dirty="0" smtClean="0"/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id-ID" altLang="en-US" sz="2400" dirty="0" smtClean="0"/>
              <a:t>	- S3 (</a:t>
            </a:r>
            <a:r>
              <a:rPr lang="en-US" altLang="en-US" sz="2400" dirty="0" err="1" smtClean="0"/>
              <a:t>mulai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tahun</a:t>
            </a:r>
            <a:r>
              <a:rPr lang="en-US" altLang="en-US" sz="2400" dirty="0" smtClean="0"/>
              <a:t> </a:t>
            </a:r>
            <a:r>
              <a:rPr lang="id-ID" altLang="en-US" sz="2400" dirty="0" smtClean="0"/>
              <a:t>2010) </a:t>
            </a:r>
            <a:r>
              <a:rPr lang="en-US" altLang="en-US" sz="2400" dirty="0" smtClean="0"/>
              <a:t>	</a:t>
            </a:r>
            <a:r>
              <a:rPr lang="en-US" altLang="en-US" sz="2400" dirty="0" smtClean="0">
                <a:sym typeface="Wingdings" panose="05000000000000000000" pitchFamily="2" charset="2"/>
              </a:rPr>
              <a:t></a:t>
            </a:r>
            <a:r>
              <a:rPr lang="id-ID" altLang="en-US" sz="2400" dirty="0" smtClean="0">
                <a:sym typeface="Wingdings" panose="05000000000000000000" pitchFamily="2" charset="2"/>
              </a:rPr>
              <a:t> masuk siklus </a:t>
            </a:r>
            <a:r>
              <a:rPr lang="en-US" altLang="en-US" sz="2400" dirty="0">
                <a:sym typeface="Wingdings" panose="05000000000000000000" pitchFamily="2" charset="2"/>
              </a:rPr>
              <a:t>8</a:t>
            </a:r>
            <a:endParaRPr lang="id-ID" altLang="en-US" sz="2400" dirty="0" smtClean="0"/>
          </a:p>
          <a:p>
            <a:pPr marL="514350" indent="-514350">
              <a:buFont typeface="Calibri" panose="020F0502020204030204" pitchFamily="34" charset="0"/>
              <a:buAutoNum type="arabicPeriod" startAt="3"/>
            </a:pPr>
            <a:r>
              <a:rPr lang="id-ID" altLang="en-US" sz="2400" dirty="0" smtClean="0"/>
              <a:t>Sistem </a:t>
            </a:r>
            <a:r>
              <a:rPr lang="en-US" altLang="en-US" sz="2400" dirty="0" smtClean="0"/>
              <a:t>I</a:t>
            </a:r>
            <a:r>
              <a:rPr lang="id-ID" altLang="en-US" sz="2400" dirty="0" smtClean="0"/>
              <a:t>nformasi Penjaminan Mutu Internal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Sejak</a:t>
            </a:r>
            <a:r>
              <a:rPr lang="en-US" altLang="en-US" sz="2400" dirty="0" smtClean="0">
                <a:sym typeface="Wingdings" panose="05000000000000000000" pitchFamily="2" charset="2"/>
              </a:rPr>
              <a:t> 2009</a:t>
            </a:r>
            <a:endParaRPr lang="id-ID" altLang="en-US" sz="2400" dirty="0" smtClean="0"/>
          </a:p>
          <a:p>
            <a:pPr marL="514350" indent="-514350">
              <a:buFont typeface="Calibri" panose="020F0502020204030204" pitchFamily="34" charset="0"/>
              <a:buAutoNum type="arabicPeriod" startAt="3"/>
            </a:pPr>
            <a:r>
              <a:rPr lang="id-ID" altLang="en-US" sz="2400" dirty="0" smtClean="0"/>
              <a:t>Pengembangan standar (EDPS, EDF, D-EDF)</a:t>
            </a:r>
            <a:r>
              <a:rPr lang="en-US" altLang="en-US" sz="2400" dirty="0" smtClean="0"/>
              <a:t> </a:t>
            </a:r>
          </a:p>
          <a:p>
            <a:pPr marL="514350" indent="-514350">
              <a:buFont typeface="Calibri" panose="020F0502020204030204" pitchFamily="34" charset="0"/>
              <a:buAutoNum type="arabicPeriod" startAt="3"/>
            </a:pPr>
            <a:r>
              <a:rPr lang="id-ID" altLang="en-US" sz="2400" dirty="0" smtClean="0"/>
              <a:t>Sistem dan Pelaksanaan </a:t>
            </a:r>
            <a:r>
              <a:rPr lang="id-ID" altLang="en-US" sz="2400" i="1" dirty="0" smtClean="0"/>
              <a:t>Tracer Stud</a:t>
            </a:r>
            <a:r>
              <a:rPr lang="en-US" altLang="en-US" sz="2400" i="1" dirty="0" smtClean="0"/>
              <a:t>y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mulai</a:t>
            </a:r>
            <a:r>
              <a:rPr lang="en-US" altLang="en-US" sz="2400" dirty="0" smtClean="0"/>
              <a:t> 2013 </a:t>
            </a:r>
            <a:r>
              <a:rPr lang="en-US" altLang="en-US" sz="2400" dirty="0" err="1" smtClean="0"/>
              <a:t>oleh</a:t>
            </a:r>
            <a:r>
              <a:rPr lang="en-US" altLang="en-US" sz="2400" dirty="0" smtClean="0"/>
              <a:t> KUI)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altLang="en-US" sz="2400" dirty="0" smtClean="0"/>
              <a:t>AIPT </a:t>
            </a:r>
            <a:r>
              <a:rPr lang="en-US" altLang="en-US" sz="2400" dirty="0" err="1" smtClean="0"/>
              <a:t>tahun</a:t>
            </a:r>
            <a:r>
              <a:rPr lang="en-US" altLang="en-US" sz="2400" dirty="0" smtClean="0"/>
              <a:t> 2008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2012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nilai</a:t>
            </a:r>
            <a:r>
              <a:rPr lang="en-US" altLang="en-US" sz="2400" dirty="0" smtClean="0"/>
              <a:t> A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altLang="en-US" sz="2400" dirty="0" smtClean="0"/>
              <a:t>82%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263 </a:t>
            </a:r>
            <a:r>
              <a:rPr lang="en-US" altLang="en-US" sz="2400" dirty="0" err="1" smtClean="0"/>
              <a:t>prodi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terakreditasi</a:t>
            </a:r>
            <a:r>
              <a:rPr lang="en-US" altLang="en-US" sz="2400" dirty="0" smtClean="0"/>
              <a:t> A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altLang="en-US" sz="2400" dirty="0" smtClean="0"/>
              <a:t>34 </a:t>
            </a:r>
            <a:r>
              <a:rPr lang="en-US" altLang="en-US" sz="2400" dirty="0" err="1" smtClean="0"/>
              <a:t>prodi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telah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tersertifikasi</a:t>
            </a:r>
            <a:r>
              <a:rPr lang="en-US" altLang="en-US" sz="2400" dirty="0" smtClean="0"/>
              <a:t> AUN </a:t>
            </a:r>
            <a:r>
              <a:rPr lang="en-US" altLang="en-US" sz="2400" i="1" dirty="0" smtClean="0"/>
              <a:t>Quality assessment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altLang="en-US" sz="2400" dirty="0" smtClean="0"/>
              <a:t>17 Prodi </a:t>
            </a:r>
            <a:r>
              <a:rPr lang="en-US" altLang="en-US" sz="2400" dirty="0" err="1" smtClean="0"/>
              <a:t>terakreditasi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internasional</a:t>
            </a:r>
            <a:r>
              <a:rPr lang="en-US" altLang="en-US" sz="2400" dirty="0" smtClean="0"/>
              <a:t>, 11 </a:t>
            </a:r>
            <a:r>
              <a:rPr lang="en-US" altLang="en-US" sz="2400" dirty="0" err="1" smtClean="0"/>
              <a:t>prodi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proses </a:t>
            </a:r>
            <a:endParaRPr lang="id-ID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39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968" y="304800"/>
            <a:ext cx="8686800" cy="6223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Kebijakan</a:t>
            </a:r>
            <a:r>
              <a:rPr lang="en-US" sz="32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id-ID" sz="3200" dirty="0">
                <a:solidFill>
                  <a:srgbClr val="006600"/>
                </a:solidFill>
                <a:latin typeface="CG Omega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Sistem</a:t>
            </a:r>
            <a:r>
              <a:rPr lang="en-US" sz="32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sz="32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Mutu</a:t>
            </a:r>
            <a:r>
              <a:rPr lang="en-US" sz="3200" dirty="0" smtClean="0">
                <a:solidFill>
                  <a:srgbClr val="006600"/>
                </a:solidFill>
                <a:latin typeface="CG Omega"/>
              </a:rPr>
              <a:t> di UGM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88962" y="1825625"/>
            <a:ext cx="8124825" cy="433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CG Omega"/>
              </a:rPr>
              <a:t>  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Tugas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b="1" dirty="0" smtClean="0">
                <a:solidFill>
                  <a:srgbClr val="006600"/>
                </a:solidFill>
                <a:latin typeface="CG Omega"/>
              </a:rPr>
              <a:t>Kantor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Jaminan</a:t>
            </a:r>
            <a:r>
              <a:rPr lang="en-US" altLang="en-US" sz="24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Mutu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Merencanakan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melaksanakan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sistem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mutu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secara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keseluruhan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di UGM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Membuat</a:t>
            </a:r>
            <a:r>
              <a:rPr lang="en-US" altLang="en-US" sz="24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perangkat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yang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diperlukan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dalam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rangka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pelaksanaan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mutu</a:t>
            </a:r>
            <a:endParaRPr lang="en-US" altLang="en-US" sz="2400" dirty="0" smtClean="0">
              <a:solidFill>
                <a:srgbClr val="006600"/>
              </a:solidFill>
              <a:latin typeface="CG Omega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Memonitor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pelaksanaan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sistem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mutu</a:t>
            </a:r>
            <a:endParaRPr lang="en-US" altLang="en-US" sz="2400" dirty="0" smtClean="0">
              <a:solidFill>
                <a:srgbClr val="006600"/>
              </a:solidFill>
              <a:latin typeface="CG Omega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Melakukan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b="1" i="1" dirty="0" smtClean="0">
                <a:solidFill>
                  <a:srgbClr val="006600"/>
                </a:solidFill>
                <a:latin typeface="CG Omega"/>
              </a:rPr>
              <a:t>auditing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evaluasi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pelaksanaan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mutu</a:t>
            </a:r>
            <a:endParaRPr lang="en-US" altLang="en-US" sz="2400" dirty="0" smtClean="0">
              <a:solidFill>
                <a:srgbClr val="006600"/>
              </a:solidFill>
              <a:latin typeface="CG Omega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CG Omega"/>
              </a:rPr>
              <a:t>Melaporkan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pelaksanaan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mutu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secara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CG Omega"/>
              </a:rPr>
              <a:t>berkala</a:t>
            </a:r>
            <a:r>
              <a:rPr lang="en-US" altLang="en-US" sz="2400" dirty="0" smtClean="0">
                <a:solidFill>
                  <a:srgbClr val="006600"/>
                </a:solidFill>
                <a:latin typeface="CG Omega"/>
              </a:rPr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66837" y="1219200"/>
            <a:ext cx="6469063" cy="457200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SK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Rektor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 No. 123/P/SK/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Set.R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/2001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G Ome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322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spect="1" noChangeArrowheads="1" noTextEdit="1"/>
          </p:cNvSpPr>
          <p:nvPr/>
        </p:nvSpPr>
        <p:spPr bwMode="auto">
          <a:xfrm>
            <a:off x="0" y="357188"/>
            <a:ext cx="91440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28625" y="304800"/>
            <a:ext cx="82804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10.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Jejaring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Penjaminan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Mutu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UGM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5378450" y="398440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5378450" y="3984405"/>
            <a:ext cx="11525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6530975" y="4572000"/>
            <a:ext cx="144462" cy="14446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797675" y="4508280"/>
            <a:ext cx="196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UPM, Malaysia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603625" y="3157318"/>
            <a:ext cx="1365250" cy="34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6600"/>
                </a:solidFill>
                <a:latin typeface="Tahoma" panose="020B0604030504040204" pitchFamily="34" charset="0"/>
              </a:rPr>
              <a:t>UGM - QA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103433" name="Freeform 9"/>
          <p:cNvSpPr>
            <a:spLocks/>
          </p:cNvSpPr>
          <p:nvPr/>
        </p:nvSpPr>
        <p:spPr bwMode="auto">
          <a:xfrm>
            <a:off x="3128962" y="2863630"/>
            <a:ext cx="2298700" cy="1643063"/>
          </a:xfrm>
          <a:custGeom>
            <a:avLst/>
            <a:gdLst>
              <a:gd name="T0" fmla="*/ 2147483646 w 2897"/>
              <a:gd name="T1" fmla="*/ 2147483646 h 2070"/>
              <a:gd name="T2" fmla="*/ 2147483646 w 2897"/>
              <a:gd name="T3" fmla="*/ 2147483646 h 2070"/>
              <a:gd name="T4" fmla="*/ 2147483646 w 2897"/>
              <a:gd name="T5" fmla="*/ 2147483646 h 2070"/>
              <a:gd name="T6" fmla="*/ 2147483646 w 2897"/>
              <a:gd name="T7" fmla="*/ 2147483646 h 2070"/>
              <a:gd name="T8" fmla="*/ 2147483646 w 2897"/>
              <a:gd name="T9" fmla="*/ 2147483646 h 2070"/>
              <a:gd name="T10" fmla="*/ 2147483646 w 2897"/>
              <a:gd name="T11" fmla="*/ 2147483646 h 2070"/>
              <a:gd name="T12" fmla="*/ 2147483646 w 2897"/>
              <a:gd name="T13" fmla="*/ 2147483646 h 2070"/>
              <a:gd name="T14" fmla="*/ 2147483646 w 2897"/>
              <a:gd name="T15" fmla="*/ 2147483646 h 2070"/>
              <a:gd name="T16" fmla="*/ 2147483646 w 2897"/>
              <a:gd name="T17" fmla="*/ 2147483646 h 2070"/>
              <a:gd name="T18" fmla="*/ 2147483646 w 2897"/>
              <a:gd name="T19" fmla="*/ 2147483646 h 2070"/>
              <a:gd name="T20" fmla="*/ 2147483646 w 2897"/>
              <a:gd name="T21" fmla="*/ 2147483646 h 2070"/>
              <a:gd name="T22" fmla="*/ 2147483646 w 2897"/>
              <a:gd name="T23" fmla="*/ 0 h 2070"/>
              <a:gd name="T24" fmla="*/ 2147483646 w 2897"/>
              <a:gd name="T25" fmla="*/ 2147483646 h 2070"/>
              <a:gd name="T26" fmla="*/ 2147483646 w 2897"/>
              <a:gd name="T27" fmla="*/ 2147483646 h 2070"/>
              <a:gd name="T28" fmla="*/ 2147483646 w 2897"/>
              <a:gd name="T29" fmla="*/ 2147483646 h 2070"/>
              <a:gd name="T30" fmla="*/ 2147483646 w 2897"/>
              <a:gd name="T31" fmla="*/ 2147483646 h 2070"/>
              <a:gd name="T32" fmla="*/ 2147483646 w 2897"/>
              <a:gd name="T33" fmla="*/ 2147483646 h 2070"/>
              <a:gd name="T34" fmla="*/ 2147483646 w 2897"/>
              <a:gd name="T35" fmla="*/ 2147483646 h 2070"/>
              <a:gd name="T36" fmla="*/ 2147483646 w 2897"/>
              <a:gd name="T37" fmla="*/ 2147483646 h 2070"/>
              <a:gd name="T38" fmla="*/ 2147483646 w 2897"/>
              <a:gd name="T39" fmla="*/ 2147483646 h 2070"/>
              <a:gd name="T40" fmla="*/ 2147483646 w 2897"/>
              <a:gd name="T41" fmla="*/ 2147483646 h 2070"/>
              <a:gd name="T42" fmla="*/ 2147483646 w 2897"/>
              <a:gd name="T43" fmla="*/ 2147483646 h 2070"/>
              <a:gd name="T44" fmla="*/ 2147483646 w 2897"/>
              <a:gd name="T45" fmla="*/ 2147483646 h 2070"/>
              <a:gd name="T46" fmla="*/ 2147483646 w 2897"/>
              <a:gd name="T47" fmla="*/ 2147483646 h 2070"/>
              <a:gd name="T48" fmla="*/ 2147483646 w 2897"/>
              <a:gd name="T49" fmla="*/ 2147483646 h 2070"/>
              <a:gd name="T50" fmla="*/ 2147483646 w 2897"/>
              <a:gd name="T51" fmla="*/ 2147483646 h 2070"/>
              <a:gd name="T52" fmla="*/ 2147483646 w 2897"/>
              <a:gd name="T53" fmla="*/ 2147483646 h 2070"/>
              <a:gd name="T54" fmla="*/ 2147483646 w 2897"/>
              <a:gd name="T55" fmla="*/ 2147483646 h 2070"/>
              <a:gd name="T56" fmla="*/ 2147483646 w 2897"/>
              <a:gd name="T57" fmla="*/ 2147483646 h 2070"/>
              <a:gd name="T58" fmla="*/ 2147483646 w 2897"/>
              <a:gd name="T59" fmla="*/ 2147483646 h 2070"/>
              <a:gd name="T60" fmla="*/ 2147483646 w 2897"/>
              <a:gd name="T61" fmla="*/ 2147483646 h 2070"/>
              <a:gd name="T62" fmla="*/ 2147483646 w 2897"/>
              <a:gd name="T63" fmla="*/ 2147483646 h 2070"/>
              <a:gd name="T64" fmla="*/ 2147483646 w 2897"/>
              <a:gd name="T65" fmla="*/ 2147483646 h 2070"/>
              <a:gd name="T66" fmla="*/ 2147483646 w 2897"/>
              <a:gd name="T67" fmla="*/ 2147483646 h 2070"/>
              <a:gd name="T68" fmla="*/ 2147483646 w 2897"/>
              <a:gd name="T69" fmla="*/ 2147483646 h 2070"/>
              <a:gd name="T70" fmla="*/ 2147483646 w 2897"/>
              <a:gd name="T71" fmla="*/ 2147483646 h 2070"/>
              <a:gd name="T72" fmla="*/ 2147483646 w 2897"/>
              <a:gd name="T73" fmla="*/ 2147483646 h 2070"/>
              <a:gd name="T74" fmla="*/ 2147483646 w 2897"/>
              <a:gd name="T75" fmla="*/ 2147483646 h 2070"/>
              <a:gd name="T76" fmla="*/ 2147483646 w 2897"/>
              <a:gd name="T77" fmla="*/ 2147483646 h 2070"/>
              <a:gd name="T78" fmla="*/ 2147483646 w 2897"/>
              <a:gd name="T79" fmla="*/ 2147483646 h 2070"/>
              <a:gd name="T80" fmla="*/ 2147483646 w 2897"/>
              <a:gd name="T81" fmla="*/ 2147483646 h 2070"/>
              <a:gd name="T82" fmla="*/ 2147483646 w 2897"/>
              <a:gd name="T83" fmla="*/ 2147483646 h 2070"/>
              <a:gd name="T84" fmla="*/ 2147483646 w 2897"/>
              <a:gd name="T85" fmla="*/ 2147483646 h 2070"/>
              <a:gd name="T86" fmla="*/ 2147483646 w 2897"/>
              <a:gd name="T87" fmla="*/ 2147483646 h 2070"/>
              <a:gd name="T88" fmla="*/ 2147483646 w 2897"/>
              <a:gd name="T89" fmla="*/ 2147483646 h 2070"/>
              <a:gd name="T90" fmla="*/ 2147483646 w 2897"/>
              <a:gd name="T91" fmla="*/ 2147483646 h 20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7"/>
              <a:gd name="T139" fmla="*/ 0 h 2070"/>
              <a:gd name="T140" fmla="*/ 2897 w 2897"/>
              <a:gd name="T141" fmla="*/ 2070 h 20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7" h="2070">
                <a:moveTo>
                  <a:pt x="0" y="1036"/>
                </a:moveTo>
                <a:lnTo>
                  <a:pt x="4" y="966"/>
                </a:lnTo>
                <a:lnTo>
                  <a:pt x="14" y="894"/>
                </a:lnTo>
                <a:lnTo>
                  <a:pt x="32" y="826"/>
                </a:lnTo>
                <a:lnTo>
                  <a:pt x="55" y="757"/>
                </a:lnTo>
                <a:lnTo>
                  <a:pt x="84" y="689"/>
                </a:lnTo>
                <a:lnTo>
                  <a:pt x="121" y="624"/>
                </a:lnTo>
                <a:lnTo>
                  <a:pt x="163" y="559"/>
                </a:lnTo>
                <a:lnTo>
                  <a:pt x="212" y="498"/>
                </a:lnTo>
                <a:lnTo>
                  <a:pt x="267" y="438"/>
                </a:lnTo>
                <a:lnTo>
                  <a:pt x="326" y="382"/>
                </a:lnTo>
                <a:lnTo>
                  <a:pt x="391" y="329"/>
                </a:lnTo>
                <a:lnTo>
                  <a:pt x="461" y="279"/>
                </a:lnTo>
                <a:lnTo>
                  <a:pt x="535" y="233"/>
                </a:lnTo>
                <a:lnTo>
                  <a:pt x="613" y="189"/>
                </a:lnTo>
                <a:lnTo>
                  <a:pt x="697" y="151"/>
                </a:lnTo>
                <a:lnTo>
                  <a:pt x="783" y="117"/>
                </a:lnTo>
                <a:lnTo>
                  <a:pt x="873" y="86"/>
                </a:lnTo>
                <a:lnTo>
                  <a:pt x="964" y="59"/>
                </a:lnTo>
                <a:lnTo>
                  <a:pt x="1058" y="38"/>
                </a:lnTo>
                <a:lnTo>
                  <a:pt x="1155" y="23"/>
                </a:lnTo>
                <a:lnTo>
                  <a:pt x="1253" y="10"/>
                </a:lnTo>
                <a:lnTo>
                  <a:pt x="1351" y="3"/>
                </a:lnTo>
                <a:lnTo>
                  <a:pt x="1449" y="0"/>
                </a:lnTo>
                <a:lnTo>
                  <a:pt x="1549" y="3"/>
                </a:lnTo>
                <a:lnTo>
                  <a:pt x="1647" y="10"/>
                </a:lnTo>
                <a:lnTo>
                  <a:pt x="1743" y="23"/>
                </a:lnTo>
                <a:lnTo>
                  <a:pt x="1839" y="38"/>
                </a:lnTo>
                <a:lnTo>
                  <a:pt x="1934" y="59"/>
                </a:lnTo>
                <a:lnTo>
                  <a:pt x="2027" y="86"/>
                </a:lnTo>
                <a:lnTo>
                  <a:pt x="2116" y="117"/>
                </a:lnTo>
                <a:lnTo>
                  <a:pt x="2202" y="151"/>
                </a:lnTo>
                <a:lnTo>
                  <a:pt x="2284" y="189"/>
                </a:lnTo>
                <a:lnTo>
                  <a:pt x="2363" y="233"/>
                </a:lnTo>
                <a:lnTo>
                  <a:pt x="2438" y="279"/>
                </a:lnTo>
                <a:lnTo>
                  <a:pt x="2507" y="329"/>
                </a:lnTo>
                <a:lnTo>
                  <a:pt x="2573" y="382"/>
                </a:lnTo>
                <a:lnTo>
                  <a:pt x="2633" y="438"/>
                </a:lnTo>
                <a:lnTo>
                  <a:pt x="2687" y="498"/>
                </a:lnTo>
                <a:lnTo>
                  <a:pt x="2734" y="559"/>
                </a:lnTo>
                <a:lnTo>
                  <a:pt x="2778" y="624"/>
                </a:lnTo>
                <a:lnTo>
                  <a:pt x="2813" y="689"/>
                </a:lnTo>
                <a:lnTo>
                  <a:pt x="2843" y="757"/>
                </a:lnTo>
                <a:lnTo>
                  <a:pt x="2867" y="826"/>
                </a:lnTo>
                <a:lnTo>
                  <a:pt x="2883" y="894"/>
                </a:lnTo>
                <a:lnTo>
                  <a:pt x="2894" y="966"/>
                </a:lnTo>
                <a:lnTo>
                  <a:pt x="2897" y="1036"/>
                </a:lnTo>
                <a:lnTo>
                  <a:pt x="2894" y="1106"/>
                </a:lnTo>
                <a:lnTo>
                  <a:pt x="2883" y="1176"/>
                </a:lnTo>
                <a:lnTo>
                  <a:pt x="2867" y="1246"/>
                </a:lnTo>
                <a:lnTo>
                  <a:pt x="2843" y="1315"/>
                </a:lnTo>
                <a:lnTo>
                  <a:pt x="2813" y="1383"/>
                </a:lnTo>
                <a:lnTo>
                  <a:pt x="2778" y="1448"/>
                </a:lnTo>
                <a:lnTo>
                  <a:pt x="2734" y="1513"/>
                </a:lnTo>
                <a:lnTo>
                  <a:pt x="2687" y="1574"/>
                </a:lnTo>
                <a:lnTo>
                  <a:pt x="2633" y="1632"/>
                </a:lnTo>
                <a:lnTo>
                  <a:pt x="2573" y="1690"/>
                </a:lnTo>
                <a:lnTo>
                  <a:pt x="2507" y="1743"/>
                </a:lnTo>
                <a:lnTo>
                  <a:pt x="2438" y="1792"/>
                </a:lnTo>
                <a:lnTo>
                  <a:pt x="2363" y="1839"/>
                </a:lnTo>
                <a:lnTo>
                  <a:pt x="2284" y="1881"/>
                </a:lnTo>
                <a:lnTo>
                  <a:pt x="2202" y="1920"/>
                </a:lnTo>
                <a:lnTo>
                  <a:pt x="2116" y="1955"/>
                </a:lnTo>
                <a:lnTo>
                  <a:pt x="2027" y="1986"/>
                </a:lnTo>
                <a:lnTo>
                  <a:pt x="1934" y="2011"/>
                </a:lnTo>
                <a:lnTo>
                  <a:pt x="1839" y="2034"/>
                </a:lnTo>
                <a:lnTo>
                  <a:pt x="1743" y="2049"/>
                </a:lnTo>
                <a:lnTo>
                  <a:pt x="1647" y="2062"/>
                </a:lnTo>
                <a:lnTo>
                  <a:pt x="1549" y="2069"/>
                </a:lnTo>
                <a:lnTo>
                  <a:pt x="1449" y="2070"/>
                </a:lnTo>
                <a:lnTo>
                  <a:pt x="1351" y="2069"/>
                </a:lnTo>
                <a:lnTo>
                  <a:pt x="1253" y="2062"/>
                </a:lnTo>
                <a:lnTo>
                  <a:pt x="1155" y="2049"/>
                </a:lnTo>
                <a:lnTo>
                  <a:pt x="1058" y="2034"/>
                </a:lnTo>
                <a:lnTo>
                  <a:pt x="964" y="2011"/>
                </a:lnTo>
                <a:lnTo>
                  <a:pt x="873" y="1986"/>
                </a:lnTo>
                <a:lnTo>
                  <a:pt x="783" y="1955"/>
                </a:lnTo>
                <a:lnTo>
                  <a:pt x="697" y="1920"/>
                </a:lnTo>
                <a:lnTo>
                  <a:pt x="613" y="1881"/>
                </a:lnTo>
                <a:lnTo>
                  <a:pt x="535" y="1839"/>
                </a:lnTo>
                <a:lnTo>
                  <a:pt x="461" y="1792"/>
                </a:lnTo>
                <a:lnTo>
                  <a:pt x="391" y="1743"/>
                </a:lnTo>
                <a:lnTo>
                  <a:pt x="326" y="1690"/>
                </a:lnTo>
                <a:lnTo>
                  <a:pt x="267" y="1632"/>
                </a:lnTo>
                <a:lnTo>
                  <a:pt x="212" y="1574"/>
                </a:lnTo>
                <a:lnTo>
                  <a:pt x="163" y="1513"/>
                </a:lnTo>
                <a:lnTo>
                  <a:pt x="121" y="1448"/>
                </a:lnTo>
                <a:lnTo>
                  <a:pt x="84" y="1383"/>
                </a:lnTo>
                <a:lnTo>
                  <a:pt x="55" y="1315"/>
                </a:lnTo>
                <a:lnTo>
                  <a:pt x="32" y="1246"/>
                </a:lnTo>
                <a:lnTo>
                  <a:pt x="14" y="1176"/>
                </a:lnTo>
                <a:lnTo>
                  <a:pt x="4" y="1106"/>
                </a:lnTo>
                <a:lnTo>
                  <a:pt x="0" y="1036"/>
                </a:lnTo>
                <a:close/>
              </a:path>
            </a:pathLst>
          </a:custGeom>
          <a:solidFill>
            <a:srgbClr val="FFFFFF"/>
          </a:solidFill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1"/>
          <p:cNvSpPr>
            <a:spLocks noChangeShapeType="1"/>
          </p:cNvSpPr>
          <p:nvPr/>
        </p:nvSpPr>
        <p:spPr bwMode="auto">
          <a:xfrm flipH="1">
            <a:off x="2841625" y="4360643"/>
            <a:ext cx="814387" cy="814387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5" name="Freeform 12"/>
          <p:cNvSpPr>
            <a:spLocks/>
          </p:cNvSpPr>
          <p:nvPr/>
        </p:nvSpPr>
        <p:spPr bwMode="auto">
          <a:xfrm>
            <a:off x="2701925" y="5151218"/>
            <a:ext cx="163512" cy="163512"/>
          </a:xfrm>
          <a:custGeom>
            <a:avLst/>
            <a:gdLst>
              <a:gd name="T0" fmla="*/ 2147483646 w 206"/>
              <a:gd name="T1" fmla="*/ 2147483646 h 207"/>
              <a:gd name="T2" fmla="*/ 2147483646 w 206"/>
              <a:gd name="T3" fmla="*/ 2147483646 h 207"/>
              <a:gd name="T4" fmla="*/ 2147483646 w 206"/>
              <a:gd name="T5" fmla="*/ 2147483646 h 207"/>
              <a:gd name="T6" fmla="*/ 2147483646 w 206"/>
              <a:gd name="T7" fmla="*/ 2147483646 h 207"/>
              <a:gd name="T8" fmla="*/ 2147483646 w 206"/>
              <a:gd name="T9" fmla="*/ 2147483646 h 207"/>
              <a:gd name="T10" fmla="*/ 2147483646 w 206"/>
              <a:gd name="T11" fmla="*/ 2147483646 h 207"/>
              <a:gd name="T12" fmla="*/ 2147483646 w 206"/>
              <a:gd name="T13" fmla="*/ 2147483646 h 207"/>
              <a:gd name="T14" fmla="*/ 2147483646 w 206"/>
              <a:gd name="T15" fmla="*/ 2147483646 h 207"/>
              <a:gd name="T16" fmla="*/ 2147483646 w 206"/>
              <a:gd name="T17" fmla="*/ 2147483646 h 207"/>
              <a:gd name="T18" fmla="*/ 2147483646 w 206"/>
              <a:gd name="T19" fmla="*/ 2147483646 h 207"/>
              <a:gd name="T20" fmla="*/ 0 w 206"/>
              <a:gd name="T21" fmla="*/ 2147483646 h 207"/>
              <a:gd name="T22" fmla="*/ 2147483646 w 206"/>
              <a:gd name="T23" fmla="*/ 2147483646 h 207"/>
              <a:gd name="T24" fmla="*/ 2147483646 w 206"/>
              <a:gd name="T25" fmla="*/ 2147483646 h 207"/>
              <a:gd name="T26" fmla="*/ 2147483646 w 206"/>
              <a:gd name="T27" fmla="*/ 2147483646 h 207"/>
              <a:gd name="T28" fmla="*/ 2147483646 w 206"/>
              <a:gd name="T29" fmla="*/ 2147483646 h 207"/>
              <a:gd name="T30" fmla="*/ 2147483646 w 206"/>
              <a:gd name="T31" fmla="*/ 2147483646 h 207"/>
              <a:gd name="T32" fmla="*/ 2147483646 w 206"/>
              <a:gd name="T33" fmla="*/ 0 h 207"/>
              <a:gd name="T34" fmla="*/ 2147483646 w 206"/>
              <a:gd name="T35" fmla="*/ 2147483646 h 207"/>
              <a:gd name="T36" fmla="*/ 2147483646 w 206"/>
              <a:gd name="T37" fmla="*/ 2147483646 h 207"/>
              <a:gd name="T38" fmla="*/ 2147483646 w 206"/>
              <a:gd name="T39" fmla="*/ 2147483646 h 207"/>
              <a:gd name="T40" fmla="*/ 2147483646 w 206"/>
              <a:gd name="T41" fmla="*/ 2147483646 h 207"/>
              <a:gd name="T42" fmla="*/ 2147483646 w 206"/>
              <a:gd name="T43" fmla="*/ 2147483646 h 207"/>
              <a:gd name="T44" fmla="*/ 2147483646 w 206"/>
              <a:gd name="T45" fmla="*/ 2147483646 h 207"/>
              <a:gd name="T46" fmla="*/ 2147483646 w 206"/>
              <a:gd name="T47" fmla="*/ 2147483646 h 207"/>
              <a:gd name="T48" fmla="*/ 2147483646 w 206"/>
              <a:gd name="T49" fmla="*/ 2147483646 h 207"/>
              <a:gd name="T50" fmla="*/ 2147483646 w 206"/>
              <a:gd name="T51" fmla="*/ 2147483646 h 207"/>
              <a:gd name="T52" fmla="*/ 2147483646 w 206"/>
              <a:gd name="T53" fmla="*/ 2147483646 h 2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6"/>
              <a:gd name="T82" fmla="*/ 0 h 207"/>
              <a:gd name="T83" fmla="*/ 206 w 206"/>
              <a:gd name="T84" fmla="*/ 207 h 2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6" h="207">
                <a:moveTo>
                  <a:pt x="177" y="176"/>
                </a:moveTo>
                <a:lnTo>
                  <a:pt x="157" y="192"/>
                </a:lnTo>
                <a:lnTo>
                  <a:pt x="135" y="202"/>
                </a:lnTo>
                <a:lnTo>
                  <a:pt x="110" y="207"/>
                </a:lnTo>
                <a:lnTo>
                  <a:pt x="86" y="206"/>
                </a:lnTo>
                <a:lnTo>
                  <a:pt x="61" y="199"/>
                </a:lnTo>
                <a:lnTo>
                  <a:pt x="40" y="185"/>
                </a:lnTo>
                <a:lnTo>
                  <a:pt x="22" y="167"/>
                </a:lnTo>
                <a:lnTo>
                  <a:pt x="10" y="146"/>
                </a:lnTo>
                <a:lnTo>
                  <a:pt x="1" y="121"/>
                </a:lnTo>
                <a:lnTo>
                  <a:pt x="0" y="97"/>
                </a:lnTo>
                <a:lnTo>
                  <a:pt x="5" y="72"/>
                </a:lnTo>
                <a:lnTo>
                  <a:pt x="15" y="50"/>
                </a:lnTo>
                <a:lnTo>
                  <a:pt x="31" y="30"/>
                </a:lnTo>
                <a:lnTo>
                  <a:pt x="50" y="14"/>
                </a:lnTo>
                <a:lnTo>
                  <a:pt x="73" y="4"/>
                </a:lnTo>
                <a:lnTo>
                  <a:pt x="98" y="0"/>
                </a:lnTo>
                <a:lnTo>
                  <a:pt x="122" y="2"/>
                </a:lnTo>
                <a:lnTo>
                  <a:pt x="147" y="9"/>
                </a:lnTo>
                <a:lnTo>
                  <a:pt x="168" y="21"/>
                </a:lnTo>
                <a:lnTo>
                  <a:pt x="185" y="39"/>
                </a:lnTo>
                <a:lnTo>
                  <a:pt x="198" y="60"/>
                </a:lnTo>
                <a:lnTo>
                  <a:pt x="205" y="85"/>
                </a:lnTo>
                <a:lnTo>
                  <a:pt x="206" y="109"/>
                </a:lnTo>
                <a:lnTo>
                  <a:pt x="203" y="134"/>
                </a:lnTo>
                <a:lnTo>
                  <a:pt x="192" y="156"/>
                </a:lnTo>
                <a:lnTo>
                  <a:pt x="177" y="17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6" name="Line 13"/>
          <p:cNvSpPr>
            <a:spLocks noChangeShapeType="1"/>
          </p:cNvSpPr>
          <p:nvPr/>
        </p:nvSpPr>
        <p:spPr bwMode="auto">
          <a:xfrm flipH="1" flipV="1">
            <a:off x="2616200" y="2287368"/>
            <a:ext cx="812800" cy="812800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7" name="Freeform 14"/>
          <p:cNvSpPr>
            <a:spLocks/>
          </p:cNvSpPr>
          <p:nvPr/>
        </p:nvSpPr>
        <p:spPr bwMode="auto">
          <a:xfrm>
            <a:off x="2579688" y="2252443"/>
            <a:ext cx="163512" cy="163512"/>
          </a:xfrm>
          <a:custGeom>
            <a:avLst/>
            <a:gdLst>
              <a:gd name="T0" fmla="*/ 2147483646 w 206"/>
              <a:gd name="T1" fmla="*/ 2147483646 h 207"/>
              <a:gd name="T2" fmla="*/ 2147483646 w 206"/>
              <a:gd name="T3" fmla="*/ 2147483646 h 207"/>
              <a:gd name="T4" fmla="*/ 2147483646 w 206"/>
              <a:gd name="T5" fmla="*/ 2147483646 h 207"/>
              <a:gd name="T6" fmla="*/ 0 w 206"/>
              <a:gd name="T7" fmla="*/ 2147483646 h 207"/>
              <a:gd name="T8" fmla="*/ 2147483646 w 206"/>
              <a:gd name="T9" fmla="*/ 2147483646 h 207"/>
              <a:gd name="T10" fmla="*/ 2147483646 w 206"/>
              <a:gd name="T11" fmla="*/ 2147483646 h 207"/>
              <a:gd name="T12" fmla="*/ 2147483646 w 206"/>
              <a:gd name="T13" fmla="*/ 2147483646 h 207"/>
              <a:gd name="T14" fmla="*/ 2147483646 w 206"/>
              <a:gd name="T15" fmla="*/ 2147483646 h 207"/>
              <a:gd name="T16" fmla="*/ 2147483646 w 206"/>
              <a:gd name="T17" fmla="*/ 2147483646 h 207"/>
              <a:gd name="T18" fmla="*/ 2147483646 w 206"/>
              <a:gd name="T19" fmla="*/ 2147483646 h 207"/>
              <a:gd name="T20" fmla="*/ 2147483646 w 206"/>
              <a:gd name="T21" fmla="*/ 0 h 207"/>
              <a:gd name="T22" fmla="*/ 2147483646 w 206"/>
              <a:gd name="T23" fmla="*/ 2147483646 h 207"/>
              <a:gd name="T24" fmla="*/ 2147483646 w 206"/>
              <a:gd name="T25" fmla="*/ 2147483646 h 207"/>
              <a:gd name="T26" fmla="*/ 2147483646 w 206"/>
              <a:gd name="T27" fmla="*/ 2147483646 h 207"/>
              <a:gd name="T28" fmla="*/ 2147483646 w 206"/>
              <a:gd name="T29" fmla="*/ 2147483646 h 207"/>
              <a:gd name="T30" fmla="*/ 2147483646 w 206"/>
              <a:gd name="T31" fmla="*/ 2147483646 h 207"/>
              <a:gd name="T32" fmla="*/ 2147483646 w 206"/>
              <a:gd name="T33" fmla="*/ 2147483646 h 207"/>
              <a:gd name="T34" fmla="*/ 2147483646 w 206"/>
              <a:gd name="T35" fmla="*/ 2147483646 h 207"/>
              <a:gd name="T36" fmla="*/ 2147483646 w 206"/>
              <a:gd name="T37" fmla="*/ 2147483646 h 207"/>
              <a:gd name="T38" fmla="*/ 2147483646 w 206"/>
              <a:gd name="T39" fmla="*/ 2147483646 h 207"/>
              <a:gd name="T40" fmla="*/ 2147483646 w 206"/>
              <a:gd name="T41" fmla="*/ 2147483646 h 207"/>
              <a:gd name="T42" fmla="*/ 2147483646 w 206"/>
              <a:gd name="T43" fmla="*/ 2147483646 h 207"/>
              <a:gd name="T44" fmla="*/ 2147483646 w 206"/>
              <a:gd name="T45" fmla="*/ 2147483646 h 207"/>
              <a:gd name="T46" fmla="*/ 2147483646 w 206"/>
              <a:gd name="T47" fmla="*/ 2147483646 h 207"/>
              <a:gd name="T48" fmla="*/ 2147483646 w 206"/>
              <a:gd name="T49" fmla="*/ 2147483646 h 207"/>
              <a:gd name="T50" fmla="*/ 2147483646 w 206"/>
              <a:gd name="T51" fmla="*/ 2147483646 h 207"/>
              <a:gd name="T52" fmla="*/ 2147483646 w 206"/>
              <a:gd name="T53" fmla="*/ 2147483646 h 2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6"/>
              <a:gd name="T82" fmla="*/ 0 h 207"/>
              <a:gd name="T83" fmla="*/ 206 w 206"/>
              <a:gd name="T84" fmla="*/ 207 h 2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6" h="207">
                <a:moveTo>
                  <a:pt x="31" y="177"/>
                </a:moveTo>
                <a:lnTo>
                  <a:pt x="16" y="156"/>
                </a:lnTo>
                <a:lnTo>
                  <a:pt x="5" y="134"/>
                </a:lnTo>
                <a:lnTo>
                  <a:pt x="0" y="109"/>
                </a:lnTo>
                <a:lnTo>
                  <a:pt x="2" y="84"/>
                </a:lnTo>
                <a:lnTo>
                  <a:pt x="10" y="62"/>
                </a:lnTo>
                <a:lnTo>
                  <a:pt x="23" y="39"/>
                </a:lnTo>
                <a:lnTo>
                  <a:pt x="40" y="21"/>
                </a:lnTo>
                <a:lnTo>
                  <a:pt x="61" y="9"/>
                </a:lnTo>
                <a:lnTo>
                  <a:pt x="86" y="2"/>
                </a:lnTo>
                <a:lnTo>
                  <a:pt x="110" y="0"/>
                </a:lnTo>
                <a:lnTo>
                  <a:pt x="135" y="4"/>
                </a:lnTo>
                <a:lnTo>
                  <a:pt x="157" y="14"/>
                </a:lnTo>
                <a:lnTo>
                  <a:pt x="177" y="30"/>
                </a:lnTo>
                <a:lnTo>
                  <a:pt x="192" y="49"/>
                </a:lnTo>
                <a:lnTo>
                  <a:pt x="203" y="72"/>
                </a:lnTo>
                <a:lnTo>
                  <a:pt x="206" y="97"/>
                </a:lnTo>
                <a:lnTo>
                  <a:pt x="206" y="121"/>
                </a:lnTo>
                <a:lnTo>
                  <a:pt x="198" y="146"/>
                </a:lnTo>
                <a:lnTo>
                  <a:pt x="185" y="167"/>
                </a:lnTo>
                <a:lnTo>
                  <a:pt x="168" y="184"/>
                </a:lnTo>
                <a:lnTo>
                  <a:pt x="147" y="198"/>
                </a:lnTo>
                <a:lnTo>
                  <a:pt x="122" y="205"/>
                </a:lnTo>
                <a:lnTo>
                  <a:pt x="98" y="207"/>
                </a:lnTo>
                <a:lnTo>
                  <a:pt x="73" y="202"/>
                </a:lnTo>
                <a:lnTo>
                  <a:pt x="51" y="191"/>
                </a:lnTo>
                <a:lnTo>
                  <a:pt x="31" y="1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8" name="Line 15"/>
          <p:cNvSpPr>
            <a:spLocks noChangeShapeType="1"/>
          </p:cNvSpPr>
          <p:nvPr/>
        </p:nvSpPr>
        <p:spPr bwMode="auto">
          <a:xfrm>
            <a:off x="5450597" y="3703418"/>
            <a:ext cx="1149350" cy="1587"/>
          </a:xfrm>
          <a:prstGeom prst="line">
            <a:avLst/>
          </a:prstGeom>
          <a:noFill/>
          <a:ln w="800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9" name="Freeform 16"/>
          <p:cNvSpPr>
            <a:spLocks/>
          </p:cNvSpPr>
          <p:nvPr/>
        </p:nvSpPr>
        <p:spPr bwMode="auto">
          <a:xfrm>
            <a:off x="6601534" y="3620868"/>
            <a:ext cx="163513" cy="165100"/>
          </a:xfrm>
          <a:custGeom>
            <a:avLst/>
            <a:gdLst>
              <a:gd name="T0" fmla="*/ 2147483646 w 205"/>
              <a:gd name="T1" fmla="*/ 0 h 206"/>
              <a:gd name="T2" fmla="*/ 2147483646 w 205"/>
              <a:gd name="T3" fmla="*/ 2147483646 h 206"/>
              <a:gd name="T4" fmla="*/ 2147483646 w 205"/>
              <a:gd name="T5" fmla="*/ 2147483646 h 206"/>
              <a:gd name="T6" fmla="*/ 2147483646 w 205"/>
              <a:gd name="T7" fmla="*/ 2147483646 h 206"/>
              <a:gd name="T8" fmla="*/ 2147483646 w 205"/>
              <a:gd name="T9" fmla="*/ 2147483646 h 206"/>
              <a:gd name="T10" fmla="*/ 2147483646 w 205"/>
              <a:gd name="T11" fmla="*/ 2147483646 h 206"/>
              <a:gd name="T12" fmla="*/ 2147483646 w 205"/>
              <a:gd name="T13" fmla="*/ 2147483646 h 206"/>
              <a:gd name="T14" fmla="*/ 2147483646 w 205"/>
              <a:gd name="T15" fmla="*/ 2147483646 h 206"/>
              <a:gd name="T16" fmla="*/ 2147483646 w 205"/>
              <a:gd name="T17" fmla="*/ 2147483646 h 206"/>
              <a:gd name="T18" fmla="*/ 2147483646 w 205"/>
              <a:gd name="T19" fmla="*/ 2147483646 h 206"/>
              <a:gd name="T20" fmla="*/ 2147483646 w 205"/>
              <a:gd name="T21" fmla="*/ 2147483646 h 206"/>
              <a:gd name="T22" fmla="*/ 2147483646 w 205"/>
              <a:gd name="T23" fmla="*/ 2147483646 h 206"/>
              <a:gd name="T24" fmla="*/ 2147483646 w 205"/>
              <a:gd name="T25" fmla="*/ 2147483646 h 206"/>
              <a:gd name="T26" fmla="*/ 2147483646 w 205"/>
              <a:gd name="T27" fmla="*/ 2147483646 h 206"/>
              <a:gd name="T28" fmla="*/ 2147483646 w 205"/>
              <a:gd name="T29" fmla="*/ 2147483646 h 206"/>
              <a:gd name="T30" fmla="*/ 2147483646 w 205"/>
              <a:gd name="T31" fmla="*/ 2147483646 h 206"/>
              <a:gd name="T32" fmla="*/ 2147483646 w 205"/>
              <a:gd name="T33" fmla="*/ 2147483646 h 206"/>
              <a:gd name="T34" fmla="*/ 2147483646 w 205"/>
              <a:gd name="T35" fmla="*/ 2147483646 h 206"/>
              <a:gd name="T36" fmla="*/ 2147483646 w 205"/>
              <a:gd name="T37" fmla="*/ 2147483646 h 206"/>
              <a:gd name="T38" fmla="*/ 0 w 205"/>
              <a:gd name="T39" fmla="*/ 2147483646 h 206"/>
              <a:gd name="T40" fmla="*/ 0 w 205"/>
              <a:gd name="T41" fmla="*/ 2147483646 h 206"/>
              <a:gd name="T42" fmla="*/ 2147483646 w 205"/>
              <a:gd name="T43" fmla="*/ 2147483646 h 206"/>
              <a:gd name="T44" fmla="*/ 2147483646 w 205"/>
              <a:gd name="T45" fmla="*/ 2147483646 h 206"/>
              <a:gd name="T46" fmla="*/ 2147483646 w 205"/>
              <a:gd name="T47" fmla="*/ 2147483646 h 206"/>
              <a:gd name="T48" fmla="*/ 2147483646 w 205"/>
              <a:gd name="T49" fmla="*/ 2147483646 h 206"/>
              <a:gd name="T50" fmla="*/ 2147483646 w 205"/>
              <a:gd name="T51" fmla="*/ 2147483646 h 206"/>
              <a:gd name="T52" fmla="*/ 2147483646 w 205"/>
              <a:gd name="T53" fmla="*/ 0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5"/>
              <a:gd name="T82" fmla="*/ 0 h 206"/>
              <a:gd name="T83" fmla="*/ 205 w 205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5" h="206">
                <a:moveTo>
                  <a:pt x="102" y="0"/>
                </a:moveTo>
                <a:lnTo>
                  <a:pt x="126" y="3"/>
                </a:lnTo>
                <a:lnTo>
                  <a:pt x="151" y="12"/>
                </a:lnTo>
                <a:lnTo>
                  <a:pt x="170" y="26"/>
                </a:lnTo>
                <a:lnTo>
                  <a:pt x="188" y="43"/>
                </a:lnTo>
                <a:lnTo>
                  <a:pt x="198" y="66"/>
                </a:lnTo>
                <a:lnTo>
                  <a:pt x="205" y="91"/>
                </a:lnTo>
                <a:lnTo>
                  <a:pt x="205" y="115"/>
                </a:lnTo>
                <a:lnTo>
                  <a:pt x="198" y="140"/>
                </a:lnTo>
                <a:lnTo>
                  <a:pt x="188" y="161"/>
                </a:lnTo>
                <a:lnTo>
                  <a:pt x="170" y="180"/>
                </a:lnTo>
                <a:lnTo>
                  <a:pt x="151" y="194"/>
                </a:lnTo>
                <a:lnTo>
                  <a:pt x="126" y="203"/>
                </a:lnTo>
                <a:lnTo>
                  <a:pt x="102" y="206"/>
                </a:lnTo>
                <a:lnTo>
                  <a:pt x="77" y="203"/>
                </a:lnTo>
                <a:lnTo>
                  <a:pt x="55" y="194"/>
                </a:lnTo>
                <a:lnTo>
                  <a:pt x="34" y="180"/>
                </a:lnTo>
                <a:lnTo>
                  <a:pt x="18" y="161"/>
                </a:lnTo>
                <a:lnTo>
                  <a:pt x="5" y="140"/>
                </a:lnTo>
                <a:lnTo>
                  <a:pt x="0" y="115"/>
                </a:lnTo>
                <a:lnTo>
                  <a:pt x="0" y="91"/>
                </a:lnTo>
                <a:lnTo>
                  <a:pt x="5" y="66"/>
                </a:lnTo>
                <a:lnTo>
                  <a:pt x="18" y="43"/>
                </a:lnTo>
                <a:lnTo>
                  <a:pt x="34" y="26"/>
                </a:lnTo>
                <a:lnTo>
                  <a:pt x="55" y="12"/>
                </a:lnTo>
                <a:lnTo>
                  <a:pt x="77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>
            <a:off x="5022850" y="4303713"/>
            <a:ext cx="814387" cy="814387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1" name="Freeform 18"/>
          <p:cNvSpPr>
            <a:spLocks/>
          </p:cNvSpPr>
          <p:nvPr/>
        </p:nvSpPr>
        <p:spPr bwMode="auto">
          <a:xfrm>
            <a:off x="5813425" y="5094288"/>
            <a:ext cx="163512" cy="163512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2147483646 w 207"/>
              <a:gd name="T29" fmla="*/ 2147483646 h 207"/>
              <a:gd name="T30" fmla="*/ 2147483646 w 207"/>
              <a:gd name="T31" fmla="*/ 2147483646 h 207"/>
              <a:gd name="T32" fmla="*/ 0 w 207"/>
              <a:gd name="T33" fmla="*/ 2147483646 h 207"/>
              <a:gd name="T34" fmla="*/ 0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0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7"/>
              <a:gd name="T82" fmla="*/ 0 h 207"/>
              <a:gd name="T83" fmla="*/ 207 w 207"/>
              <a:gd name="T84" fmla="*/ 207 h 2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7" h="207">
                <a:moveTo>
                  <a:pt x="175" y="29"/>
                </a:moveTo>
                <a:lnTo>
                  <a:pt x="191" y="49"/>
                </a:lnTo>
                <a:lnTo>
                  <a:pt x="202" y="72"/>
                </a:lnTo>
                <a:lnTo>
                  <a:pt x="207" y="96"/>
                </a:lnTo>
                <a:lnTo>
                  <a:pt x="205" y="121"/>
                </a:lnTo>
                <a:lnTo>
                  <a:pt x="196" y="145"/>
                </a:lnTo>
                <a:lnTo>
                  <a:pt x="184" y="166"/>
                </a:lnTo>
                <a:lnTo>
                  <a:pt x="167" y="184"/>
                </a:lnTo>
                <a:lnTo>
                  <a:pt x="146" y="198"/>
                </a:lnTo>
                <a:lnTo>
                  <a:pt x="121" y="205"/>
                </a:lnTo>
                <a:lnTo>
                  <a:pt x="97" y="207"/>
                </a:lnTo>
                <a:lnTo>
                  <a:pt x="72" y="201"/>
                </a:lnTo>
                <a:lnTo>
                  <a:pt x="49" y="191"/>
                </a:lnTo>
                <a:lnTo>
                  <a:pt x="30" y="177"/>
                </a:lnTo>
                <a:lnTo>
                  <a:pt x="14" y="156"/>
                </a:lnTo>
                <a:lnTo>
                  <a:pt x="4" y="133"/>
                </a:lnTo>
                <a:lnTo>
                  <a:pt x="0" y="108"/>
                </a:lnTo>
                <a:lnTo>
                  <a:pt x="0" y="84"/>
                </a:lnTo>
                <a:lnTo>
                  <a:pt x="9" y="61"/>
                </a:lnTo>
                <a:lnTo>
                  <a:pt x="21" y="38"/>
                </a:lnTo>
                <a:lnTo>
                  <a:pt x="39" y="21"/>
                </a:lnTo>
                <a:lnTo>
                  <a:pt x="60" y="8"/>
                </a:lnTo>
                <a:lnTo>
                  <a:pt x="84" y="1"/>
                </a:lnTo>
                <a:lnTo>
                  <a:pt x="109" y="0"/>
                </a:lnTo>
                <a:lnTo>
                  <a:pt x="133" y="3"/>
                </a:lnTo>
                <a:lnTo>
                  <a:pt x="156" y="14"/>
                </a:lnTo>
                <a:lnTo>
                  <a:pt x="175" y="2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2" name="Rectangle 19"/>
          <p:cNvSpPr>
            <a:spLocks noChangeArrowheads="1"/>
          </p:cNvSpPr>
          <p:nvPr/>
        </p:nvSpPr>
        <p:spPr bwMode="auto">
          <a:xfrm>
            <a:off x="3865562" y="3481168"/>
            <a:ext cx="7493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6600"/>
                </a:solidFill>
                <a:latin typeface="Tahoma" panose="020B0604030504040204" pitchFamily="34" charset="0"/>
              </a:rPr>
              <a:t>TQCS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103443" name="Line 20"/>
          <p:cNvSpPr>
            <a:spLocks noChangeShapeType="1"/>
          </p:cNvSpPr>
          <p:nvPr/>
        </p:nvSpPr>
        <p:spPr bwMode="auto">
          <a:xfrm flipV="1">
            <a:off x="4260850" y="1731743"/>
            <a:ext cx="1587" cy="1149350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4" name="Freeform 21"/>
          <p:cNvSpPr>
            <a:spLocks/>
          </p:cNvSpPr>
          <p:nvPr/>
        </p:nvSpPr>
        <p:spPr bwMode="auto">
          <a:xfrm>
            <a:off x="4179887" y="1566643"/>
            <a:ext cx="163513" cy="163512"/>
          </a:xfrm>
          <a:custGeom>
            <a:avLst/>
            <a:gdLst>
              <a:gd name="T0" fmla="*/ 0 w 207"/>
              <a:gd name="T1" fmla="*/ 2147483646 h 205"/>
              <a:gd name="T2" fmla="*/ 2147483646 w 207"/>
              <a:gd name="T3" fmla="*/ 2147483646 h 205"/>
              <a:gd name="T4" fmla="*/ 2147483646 w 207"/>
              <a:gd name="T5" fmla="*/ 2147483646 h 205"/>
              <a:gd name="T6" fmla="*/ 2147483646 w 207"/>
              <a:gd name="T7" fmla="*/ 2147483646 h 205"/>
              <a:gd name="T8" fmla="*/ 2147483646 w 207"/>
              <a:gd name="T9" fmla="*/ 2147483646 h 205"/>
              <a:gd name="T10" fmla="*/ 2147483646 w 207"/>
              <a:gd name="T11" fmla="*/ 2147483646 h 205"/>
              <a:gd name="T12" fmla="*/ 2147483646 w 207"/>
              <a:gd name="T13" fmla="*/ 0 h 205"/>
              <a:gd name="T14" fmla="*/ 2147483646 w 207"/>
              <a:gd name="T15" fmla="*/ 0 h 205"/>
              <a:gd name="T16" fmla="*/ 2147483646 w 207"/>
              <a:gd name="T17" fmla="*/ 2147483646 h 205"/>
              <a:gd name="T18" fmla="*/ 2147483646 w 207"/>
              <a:gd name="T19" fmla="*/ 2147483646 h 205"/>
              <a:gd name="T20" fmla="*/ 2147483646 w 207"/>
              <a:gd name="T21" fmla="*/ 2147483646 h 205"/>
              <a:gd name="T22" fmla="*/ 2147483646 w 207"/>
              <a:gd name="T23" fmla="*/ 2147483646 h 205"/>
              <a:gd name="T24" fmla="*/ 2147483646 w 207"/>
              <a:gd name="T25" fmla="*/ 2147483646 h 205"/>
              <a:gd name="T26" fmla="*/ 2147483646 w 207"/>
              <a:gd name="T27" fmla="*/ 2147483646 h 205"/>
              <a:gd name="T28" fmla="*/ 2147483646 w 207"/>
              <a:gd name="T29" fmla="*/ 2147483646 h 205"/>
              <a:gd name="T30" fmla="*/ 2147483646 w 207"/>
              <a:gd name="T31" fmla="*/ 2147483646 h 205"/>
              <a:gd name="T32" fmla="*/ 2147483646 w 207"/>
              <a:gd name="T33" fmla="*/ 2147483646 h 205"/>
              <a:gd name="T34" fmla="*/ 2147483646 w 207"/>
              <a:gd name="T35" fmla="*/ 2147483646 h 205"/>
              <a:gd name="T36" fmla="*/ 2147483646 w 207"/>
              <a:gd name="T37" fmla="*/ 2147483646 h 205"/>
              <a:gd name="T38" fmla="*/ 2147483646 w 207"/>
              <a:gd name="T39" fmla="*/ 2147483646 h 205"/>
              <a:gd name="T40" fmla="*/ 2147483646 w 207"/>
              <a:gd name="T41" fmla="*/ 2147483646 h 205"/>
              <a:gd name="T42" fmla="*/ 2147483646 w 207"/>
              <a:gd name="T43" fmla="*/ 2147483646 h 205"/>
              <a:gd name="T44" fmla="*/ 2147483646 w 207"/>
              <a:gd name="T45" fmla="*/ 2147483646 h 205"/>
              <a:gd name="T46" fmla="*/ 2147483646 w 207"/>
              <a:gd name="T47" fmla="*/ 2147483646 h 205"/>
              <a:gd name="T48" fmla="*/ 2147483646 w 207"/>
              <a:gd name="T49" fmla="*/ 2147483646 h 205"/>
              <a:gd name="T50" fmla="*/ 2147483646 w 207"/>
              <a:gd name="T51" fmla="*/ 2147483646 h 205"/>
              <a:gd name="T52" fmla="*/ 0 w 207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7"/>
              <a:gd name="T82" fmla="*/ 0 h 205"/>
              <a:gd name="T83" fmla="*/ 207 w 207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7" h="205">
                <a:moveTo>
                  <a:pt x="0" y="101"/>
                </a:moveTo>
                <a:lnTo>
                  <a:pt x="4" y="77"/>
                </a:lnTo>
                <a:lnTo>
                  <a:pt x="13" y="54"/>
                </a:lnTo>
                <a:lnTo>
                  <a:pt x="27" y="33"/>
                </a:lnTo>
                <a:lnTo>
                  <a:pt x="46" y="17"/>
                </a:lnTo>
                <a:lnTo>
                  <a:pt x="67" y="5"/>
                </a:lnTo>
                <a:lnTo>
                  <a:pt x="91" y="0"/>
                </a:lnTo>
                <a:lnTo>
                  <a:pt x="118" y="0"/>
                </a:lnTo>
                <a:lnTo>
                  <a:pt x="141" y="5"/>
                </a:lnTo>
                <a:lnTo>
                  <a:pt x="163" y="17"/>
                </a:lnTo>
                <a:lnTo>
                  <a:pt x="183" y="33"/>
                </a:lnTo>
                <a:lnTo>
                  <a:pt x="197" y="54"/>
                </a:lnTo>
                <a:lnTo>
                  <a:pt x="205" y="77"/>
                </a:lnTo>
                <a:lnTo>
                  <a:pt x="207" y="101"/>
                </a:lnTo>
                <a:lnTo>
                  <a:pt x="205" y="128"/>
                </a:lnTo>
                <a:lnTo>
                  <a:pt x="197" y="150"/>
                </a:lnTo>
                <a:lnTo>
                  <a:pt x="183" y="172"/>
                </a:lnTo>
                <a:lnTo>
                  <a:pt x="163" y="187"/>
                </a:lnTo>
                <a:lnTo>
                  <a:pt x="141" y="200"/>
                </a:lnTo>
                <a:lnTo>
                  <a:pt x="118" y="205"/>
                </a:lnTo>
                <a:lnTo>
                  <a:pt x="91" y="205"/>
                </a:lnTo>
                <a:lnTo>
                  <a:pt x="67" y="200"/>
                </a:lnTo>
                <a:lnTo>
                  <a:pt x="46" y="187"/>
                </a:lnTo>
                <a:lnTo>
                  <a:pt x="27" y="172"/>
                </a:lnTo>
                <a:lnTo>
                  <a:pt x="13" y="150"/>
                </a:lnTo>
                <a:lnTo>
                  <a:pt x="4" y="128"/>
                </a:lnTo>
                <a:lnTo>
                  <a:pt x="0" y="101"/>
                </a:lnTo>
                <a:close/>
              </a:path>
            </a:pathLst>
          </a:custGeom>
          <a:solidFill>
            <a:schemeClr val="tx2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5" name="Line 22"/>
          <p:cNvSpPr>
            <a:spLocks noChangeShapeType="1"/>
          </p:cNvSpPr>
          <p:nvPr/>
        </p:nvSpPr>
        <p:spPr bwMode="auto">
          <a:xfrm>
            <a:off x="4260850" y="4524155"/>
            <a:ext cx="1587" cy="1150938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6" name="Freeform 23"/>
          <p:cNvSpPr>
            <a:spLocks/>
          </p:cNvSpPr>
          <p:nvPr/>
        </p:nvSpPr>
        <p:spPr bwMode="auto">
          <a:xfrm>
            <a:off x="4179887" y="5676680"/>
            <a:ext cx="163513" cy="163513"/>
          </a:xfrm>
          <a:custGeom>
            <a:avLst/>
            <a:gdLst>
              <a:gd name="T0" fmla="*/ 2147483646 w 207"/>
              <a:gd name="T1" fmla="*/ 2147483646 h 205"/>
              <a:gd name="T2" fmla="*/ 2147483646 w 207"/>
              <a:gd name="T3" fmla="*/ 2147483646 h 205"/>
              <a:gd name="T4" fmla="*/ 2147483646 w 207"/>
              <a:gd name="T5" fmla="*/ 2147483646 h 205"/>
              <a:gd name="T6" fmla="*/ 2147483646 w 207"/>
              <a:gd name="T7" fmla="*/ 2147483646 h 205"/>
              <a:gd name="T8" fmla="*/ 2147483646 w 207"/>
              <a:gd name="T9" fmla="*/ 2147483646 h 205"/>
              <a:gd name="T10" fmla="*/ 2147483646 w 207"/>
              <a:gd name="T11" fmla="*/ 2147483646 h 205"/>
              <a:gd name="T12" fmla="*/ 2147483646 w 207"/>
              <a:gd name="T13" fmla="*/ 2147483646 h 205"/>
              <a:gd name="T14" fmla="*/ 2147483646 w 207"/>
              <a:gd name="T15" fmla="*/ 2147483646 h 205"/>
              <a:gd name="T16" fmla="*/ 2147483646 w 207"/>
              <a:gd name="T17" fmla="*/ 2147483646 h 205"/>
              <a:gd name="T18" fmla="*/ 2147483646 w 207"/>
              <a:gd name="T19" fmla="*/ 2147483646 h 205"/>
              <a:gd name="T20" fmla="*/ 2147483646 w 207"/>
              <a:gd name="T21" fmla="*/ 2147483646 h 205"/>
              <a:gd name="T22" fmla="*/ 2147483646 w 207"/>
              <a:gd name="T23" fmla="*/ 2147483646 h 205"/>
              <a:gd name="T24" fmla="*/ 2147483646 w 207"/>
              <a:gd name="T25" fmla="*/ 2147483646 h 205"/>
              <a:gd name="T26" fmla="*/ 0 w 207"/>
              <a:gd name="T27" fmla="*/ 2147483646 h 205"/>
              <a:gd name="T28" fmla="*/ 2147483646 w 207"/>
              <a:gd name="T29" fmla="*/ 2147483646 h 205"/>
              <a:gd name="T30" fmla="*/ 2147483646 w 207"/>
              <a:gd name="T31" fmla="*/ 2147483646 h 205"/>
              <a:gd name="T32" fmla="*/ 2147483646 w 207"/>
              <a:gd name="T33" fmla="*/ 2147483646 h 205"/>
              <a:gd name="T34" fmla="*/ 2147483646 w 207"/>
              <a:gd name="T35" fmla="*/ 2147483646 h 205"/>
              <a:gd name="T36" fmla="*/ 2147483646 w 207"/>
              <a:gd name="T37" fmla="*/ 2147483646 h 205"/>
              <a:gd name="T38" fmla="*/ 2147483646 w 207"/>
              <a:gd name="T39" fmla="*/ 0 h 205"/>
              <a:gd name="T40" fmla="*/ 2147483646 w 207"/>
              <a:gd name="T41" fmla="*/ 0 h 205"/>
              <a:gd name="T42" fmla="*/ 2147483646 w 207"/>
              <a:gd name="T43" fmla="*/ 2147483646 h 205"/>
              <a:gd name="T44" fmla="*/ 2147483646 w 207"/>
              <a:gd name="T45" fmla="*/ 2147483646 h 205"/>
              <a:gd name="T46" fmla="*/ 2147483646 w 207"/>
              <a:gd name="T47" fmla="*/ 2147483646 h 205"/>
              <a:gd name="T48" fmla="*/ 2147483646 w 207"/>
              <a:gd name="T49" fmla="*/ 2147483646 h 205"/>
              <a:gd name="T50" fmla="*/ 2147483646 w 207"/>
              <a:gd name="T51" fmla="*/ 2147483646 h 205"/>
              <a:gd name="T52" fmla="*/ 2147483646 w 207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7"/>
              <a:gd name="T82" fmla="*/ 0 h 205"/>
              <a:gd name="T83" fmla="*/ 207 w 207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7" h="205">
                <a:moveTo>
                  <a:pt x="207" y="102"/>
                </a:moveTo>
                <a:lnTo>
                  <a:pt x="205" y="126"/>
                </a:lnTo>
                <a:lnTo>
                  <a:pt x="197" y="151"/>
                </a:lnTo>
                <a:lnTo>
                  <a:pt x="183" y="170"/>
                </a:lnTo>
                <a:lnTo>
                  <a:pt x="163" y="188"/>
                </a:lnTo>
                <a:lnTo>
                  <a:pt x="141" y="198"/>
                </a:lnTo>
                <a:lnTo>
                  <a:pt x="118" y="205"/>
                </a:lnTo>
                <a:lnTo>
                  <a:pt x="91" y="205"/>
                </a:lnTo>
                <a:lnTo>
                  <a:pt x="67" y="198"/>
                </a:lnTo>
                <a:lnTo>
                  <a:pt x="46" y="188"/>
                </a:lnTo>
                <a:lnTo>
                  <a:pt x="27" y="170"/>
                </a:lnTo>
                <a:lnTo>
                  <a:pt x="13" y="151"/>
                </a:lnTo>
                <a:lnTo>
                  <a:pt x="4" y="126"/>
                </a:lnTo>
                <a:lnTo>
                  <a:pt x="0" y="102"/>
                </a:lnTo>
                <a:lnTo>
                  <a:pt x="4" y="77"/>
                </a:lnTo>
                <a:lnTo>
                  <a:pt x="13" y="55"/>
                </a:lnTo>
                <a:lnTo>
                  <a:pt x="27" y="34"/>
                </a:lnTo>
                <a:lnTo>
                  <a:pt x="46" y="18"/>
                </a:lnTo>
                <a:lnTo>
                  <a:pt x="67" y="5"/>
                </a:lnTo>
                <a:lnTo>
                  <a:pt x="91" y="0"/>
                </a:lnTo>
                <a:lnTo>
                  <a:pt x="118" y="0"/>
                </a:lnTo>
                <a:lnTo>
                  <a:pt x="141" y="5"/>
                </a:lnTo>
                <a:lnTo>
                  <a:pt x="163" y="18"/>
                </a:lnTo>
                <a:lnTo>
                  <a:pt x="183" y="34"/>
                </a:lnTo>
                <a:lnTo>
                  <a:pt x="197" y="55"/>
                </a:lnTo>
                <a:lnTo>
                  <a:pt x="205" y="77"/>
                </a:lnTo>
                <a:lnTo>
                  <a:pt x="207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7" name="Line 24"/>
          <p:cNvSpPr>
            <a:spLocks noChangeShapeType="1"/>
          </p:cNvSpPr>
          <p:nvPr/>
        </p:nvSpPr>
        <p:spPr bwMode="auto">
          <a:xfrm flipH="1">
            <a:off x="1966912" y="3727230"/>
            <a:ext cx="1149350" cy="1588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8" name="Freeform 25"/>
          <p:cNvSpPr>
            <a:spLocks/>
          </p:cNvSpPr>
          <p:nvPr/>
        </p:nvSpPr>
        <p:spPr bwMode="auto">
          <a:xfrm>
            <a:off x="1801812" y="3644680"/>
            <a:ext cx="163513" cy="165100"/>
          </a:xfrm>
          <a:custGeom>
            <a:avLst/>
            <a:gdLst>
              <a:gd name="T0" fmla="*/ 2147483646 w 204"/>
              <a:gd name="T1" fmla="*/ 2147483646 h 207"/>
              <a:gd name="T2" fmla="*/ 2147483646 w 204"/>
              <a:gd name="T3" fmla="*/ 2147483646 h 207"/>
              <a:gd name="T4" fmla="*/ 2147483646 w 204"/>
              <a:gd name="T5" fmla="*/ 2147483646 h 207"/>
              <a:gd name="T6" fmla="*/ 2147483646 w 204"/>
              <a:gd name="T7" fmla="*/ 2147483646 h 207"/>
              <a:gd name="T8" fmla="*/ 2147483646 w 204"/>
              <a:gd name="T9" fmla="*/ 2147483646 h 207"/>
              <a:gd name="T10" fmla="*/ 2147483646 w 204"/>
              <a:gd name="T11" fmla="*/ 2147483646 h 207"/>
              <a:gd name="T12" fmla="*/ 0 w 204"/>
              <a:gd name="T13" fmla="*/ 2147483646 h 207"/>
              <a:gd name="T14" fmla="*/ 0 w 204"/>
              <a:gd name="T15" fmla="*/ 2147483646 h 207"/>
              <a:gd name="T16" fmla="*/ 2147483646 w 204"/>
              <a:gd name="T17" fmla="*/ 2147483646 h 207"/>
              <a:gd name="T18" fmla="*/ 2147483646 w 204"/>
              <a:gd name="T19" fmla="*/ 2147483646 h 207"/>
              <a:gd name="T20" fmla="*/ 2147483646 w 204"/>
              <a:gd name="T21" fmla="*/ 2147483646 h 207"/>
              <a:gd name="T22" fmla="*/ 2147483646 w 204"/>
              <a:gd name="T23" fmla="*/ 2147483646 h 207"/>
              <a:gd name="T24" fmla="*/ 2147483646 w 204"/>
              <a:gd name="T25" fmla="*/ 2147483646 h 207"/>
              <a:gd name="T26" fmla="*/ 2147483646 w 204"/>
              <a:gd name="T27" fmla="*/ 0 h 207"/>
              <a:gd name="T28" fmla="*/ 2147483646 w 204"/>
              <a:gd name="T29" fmla="*/ 2147483646 h 207"/>
              <a:gd name="T30" fmla="*/ 2147483646 w 204"/>
              <a:gd name="T31" fmla="*/ 2147483646 h 207"/>
              <a:gd name="T32" fmla="*/ 2147483646 w 204"/>
              <a:gd name="T33" fmla="*/ 2147483646 h 207"/>
              <a:gd name="T34" fmla="*/ 2147483646 w 204"/>
              <a:gd name="T35" fmla="*/ 2147483646 h 207"/>
              <a:gd name="T36" fmla="*/ 2147483646 w 204"/>
              <a:gd name="T37" fmla="*/ 2147483646 h 207"/>
              <a:gd name="T38" fmla="*/ 2147483646 w 204"/>
              <a:gd name="T39" fmla="*/ 2147483646 h 207"/>
              <a:gd name="T40" fmla="*/ 2147483646 w 204"/>
              <a:gd name="T41" fmla="*/ 2147483646 h 207"/>
              <a:gd name="T42" fmla="*/ 2147483646 w 204"/>
              <a:gd name="T43" fmla="*/ 2147483646 h 207"/>
              <a:gd name="T44" fmla="*/ 2147483646 w 204"/>
              <a:gd name="T45" fmla="*/ 2147483646 h 207"/>
              <a:gd name="T46" fmla="*/ 2147483646 w 204"/>
              <a:gd name="T47" fmla="*/ 2147483646 h 207"/>
              <a:gd name="T48" fmla="*/ 2147483646 w 204"/>
              <a:gd name="T49" fmla="*/ 2147483646 h 207"/>
              <a:gd name="T50" fmla="*/ 2147483646 w 204"/>
              <a:gd name="T51" fmla="*/ 2147483646 h 207"/>
              <a:gd name="T52" fmla="*/ 2147483646 w 204"/>
              <a:gd name="T53" fmla="*/ 2147483646 h 2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4"/>
              <a:gd name="T82" fmla="*/ 0 h 207"/>
              <a:gd name="T83" fmla="*/ 204 w 204"/>
              <a:gd name="T84" fmla="*/ 207 h 2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4" h="207">
                <a:moveTo>
                  <a:pt x="103" y="207"/>
                </a:moveTo>
                <a:lnTo>
                  <a:pt x="78" y="204"/>
                </a:lnTo>
                <a:lnTo>
                  <a:pt x="54" y="195"/>
                </a:lnTo>
                <a:lnTo>
                  <a:pt x="35" y="181"/>
                </a:lnTo>
                <a:lnTo>
                  <a:pt x="17" y="162"/>
                </a:lnTo>
                <a:lnTo>
                  <a:pt x="7" y="141"/>
                </a:lnTo>
                <a:lnTo>
                  <a:pt x="0" y="116"/>
                </a:lnTo>
                <a:lnTo>
                  <a:pt x="0" y="92"/>
                </a:lnTo>
                <a:lnTo>
                  <a:pt x="7" y="67"/>
                </a:lnTo>
                <a:lnTo>
                  <a:pt x="17" y="44"/>
                </a:lnTo>
                <a:lnTo>
                  <a:pt x="35" y="27"/>
                </a:lnTo>
                <a:lnTo>
                  <a:pt x="54" y="11"/>
                </a:lnTo>
                <a:lnTo>
                  <a:pt x="78" y="2"/>
                </a:lnTo>
                <a:lnTo>
                  <a:pt x="103" y="0"/>
                </a:lnTo>
                <a:lnTo>
                  <a:pt x="127" y="2"/>
                </a:lnTo>
                <a:lnTo>
                  <a:pt x="150" y="11"/>
                </a:lnTo>
                <a:lnTo>
                  <a:pt x="171" y="27"/>
                </a:lnTo>
                <a:lnTo>
                  <a:pt x="187" y="44"/>
                </a:lnTo>
                <a:lnTo>
                  <a:pt x="199" y="67"/>
                </a:lnTo>
                <a:lnTo>
                  <a:pt x="204" y="92"/>
                </a:lnTo>
                <a:lnTo>
                  <a:pt x="204" y="116"/>
                </a:lnTo>
                <a:lnTo>
                  <a:pt x="199" y="141"/>
                </a:lnTo>
                <a:lnTo>
                  <a:pt x="187" y="162"/>
                </a:lnTo>
                <a:lnTo>
                  <a:pt x="171" y="181"/>
                </a:lnTo>
                <a:lnTo>
                  <a:pt x="150" y="195"/>
                </a:lnTo>
                <a:lnTo>
                  <a:pt x="127" y="204"/>
                </a:lnTo>
                <a:lnTo>
                  <a:pt x="103" y="20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9" name="Rectangle 26"/>
          <p:cNvSpPr>
            <a:spLocks noChangeArrowheads="1"/>
          </p:cNvSpPr>
          <p:nvPr/>
        </p:nvSpPr>
        <p:spPr bwMode="auto">
          <a:xfrm>
            <a:off x="3863975" y="1080868"/>
            <a:ext cx="892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6600"/>
                </a:solidFill>
              </a:rPr>
              <a:t>QA DIKTI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03450" name="Rectangle 27"/>
          <p:cNvSpPr>
            <a:spLocks noChangeArrowheads="1"/>
          </p:cNvSpPr>
          <p:nvPr/>
        </p:nvSpPr>
        <p:spPr bwMode="auto">
          <a:xfrm>
            <a:off x="1892300" y="1966693"/>
            <a:ext cx="1217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6600"/>
                </a:solidFill>
              </a:rPr>
              <a:t>HRK Jerman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03451" name="Rectangle 28"/>
          <p:cNvSpPr>
            <a:spLocks noChangeArrowheads="1"/>
          </p:cNvSpPr>
          <p:nvPr/>
        </p:nvSpPr>
        <p:spPr bwMode="auto">
          <a:xfrm>
            <a:off x="446087" y="3390680"/>
            <a:ext cx="1547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6600"/>
                </a:solidFill>
              </a:rPr>
              <a:t>BKMPTI: UI, ITB, UNPAD UNSRI, UII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03452" name="Rectangle 30"/>
          <p:cNvSpPr>
            <a:spLocks noChangeArrowheads="1"/>
          </p:cNvSpPr>
          <p:nvPr/>
        </p:nvSpPr>
        <p:spPr bwMode="auto">
          <a:xfrm>
            <a:off x="409575" y="5352830"/>
            <a:ext cx="2782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6600"/>
                </a:solidFill>
              </a:rPr>
              <a:t>AUN (QA,CTS,DIES,</a:t>
            </a:r>
          </a:p>
          <a:p>
            <a:pPr eaLnBrk="1" hangingPunct="1"/>
            <a:r>
              <a:rPr lang="en-US" altLang="en-US" sz="1600" b="1">
                <a:solidFill>
                  <a:srgbClr val="006600"/>
                </a:solidFill>
              </a:rPr>
              <a:t>SEED NET, Student Mobility)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03453" name="Rectangle 31"/>
          <p:cNvSpPr>
            <a:spLocks noChangeArrowheads="1"/>
          </p:cNvSpPr>
          <p:nvPr/>
        </p:nvSpPr>
        <p:spPr bwMode="auto">
          <a:xfrm>
            <a:off x="7089775" y="3485930"/>
            <a:ext cx="1431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i="1" dirty="0" err="1">
                <a:solidFill>
                  <a:srgbClr val="006600"/>
                </a:solidFill>
              </a:rPr>
              <a:t>Chulalongkorn</a:t>
            </a:r>
            <a:endParaRPr lang="en-US" altLang="en-US" b="1" dirty="0">
              <a:solidFill>
                <a:srgbClr val="006600"/>
              </a:solidFill>
            </a:endParaRPr>
          </a:p>
        </p:txBody>
      </p:sp>
      <p:sp>
        <p:nvSpPr>
          <p:cNvPr id="103454" name="Rectangle 32"/>
          <p:cNvSpPr>
            <a:spLocks noChangeArrowheads="1"/>
          </p:cNvSpPr>
          <p:nvPr/>
        </p:nvSpPr>
        <p:spPr bwMode="auto">
          <a:xfrm>
            <a:off x="6843712" y="3736755"/>
            <a:ext cx="982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i="1">
                <a:solidFill>
                  <a:srgbClr val="006600"/>
                </a:solidFill>
              </a:rPr>
              <a:t>University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03455" name="Rectangle 33"/>
          <p:cNvSpPr>
            <a:spLocks noChangeArrowheads="1"/>
          </p:cNvSpPr>
          <p:nvPr/>
        </p:nvSpPr>
        <p:spPr bwMode="auto">
          <a:xfrm>
            <a:off x="7758112" y="3736755"/>
            <a:ext cx="949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6600"/>
                </a:solidFill>
              </a:rPr>
              <a:t>, </a:t>
            </a:r>
            <a:r>
              <a:rPr lang="en-US" altLang="en-US" sz="1600" b="1">
                <a:solidFill>
                  <a:srgbClr val="006600"/>
                </a:solidFill>
              </a:rPr>
              <a:t>Thailand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03456" name="Rectangle 34"/>
          <p:cNvSpPr>
            <a:spLocks noChangeArrowheads="1"/>
          </p:cNvSpPr>
          <p:nvPr/>
        </p:nvSpPr>
        <p:spPr bwMode="auto">
          <a:xfrm>
            <a:off x="6261100" y="5227418"/>
            <a:ext cx="427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i="1">
                <a:solidFill>
                  <a:srgbClr val="006600"/>
                </a:solidFill>
              </a:rPr>
              <a:t>NUS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03457" name="Rectangle 35"/>
          <p:cNvSpPr>
            <a:spLocks noChangeArrowheads="1"/>
          </p:cNvSpPr>
          <p:nvPr/>
        </p:nvSpPr>
        <p:spPr bwMode="auto">
          <a:xfrm>
            <a:off x="6700837" y="522741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6600"/>
                </a:solidFill>
              </a:rPr>
              <a:t>,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103458" name="Rectangle 36"/>
          <p:cNvSpPr>
            <a:spLocks noChangeArrowheads="1"/>
          </p:cNvSpPr>
          <p:nvPr/>
        </p:nvSpPr>
        <p:spPr bwMode="auto">
          <a:xfrm>
            <a:off x="6037262" y="5478243"/>
            <a:ext cx="992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6600"/>
                </a:solidFill>
              </a:rPr>
              <a:t>Singapore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03459" name="Rectangle 37"/>
          <p:cNvSpPr>
            <a:spLocks noChangeArrowheads="1"/>
          </p:cNvSpPr>
          <p:nvPr/>
        </p:nvSpPr>
        <p:spPr bwMode="auto">
          <a:xfrm>
            <a:off x="3868737" y="5913218"/>
            <a:ext cx="855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6600"/>
                </a:solidFill>
              </a:rPr>
              <a:t>PTN/PTS</a:t>
            </a:r>
            <a:endParaRPr lang="en-US" altLang="en-US" b="1">
              <a:solidFill>
                <a:srgbClr val="006600"/>
              </a:solidFill>
            </a:endParaRPr>
          </a:p>
        </p:txBody>
      </p:sp>
      <p:grpSp>
        <p:nvGrpSpPr>
          <p:cNvPr id="103460" name="Group 42"/>
          <p:cNvGrpSpPr>
            <a:grpSpLocks/>
          </p:cNvGrpSpPr>
          <p:nvPr/>
        </p:nvGrpSpPr>
        <p:grpSpPr bwMode="auto">
          <a:xfrm>
            <a:off x="5038725" y="1828800"/>
            <a:ext cx="1220787" cy="1219200"/>
            <a:chOff x="4633913" y="1497013"/>
            <a:chExt cx="1828800" cy="1833562"/>
          </a:xfrm>
        </p:grpSpPr>
        <p:sp>
          <p:nvSpPr>
            <p:cNvPr id="103462" name="Line 10"/>
            <p:cNvSpPr>
              <a:spLocks noChangeShapeType="1"/>
            </p:cNvSpPr>
            <p:nvPr/>
          </p:nvSpPr>
          <p:spPr bwMode="auto">
            <a:xfrm flipV="1">
              <a:off x="4633913" y="1600200"/>
              <a:ext cx="1690687" cy="173037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Freeform 38"/>
            <p:cNvSpPr>
              <a:spLocks/>
            </p:cNvSpPr>
            <p:nvPr/>
          </p:nvSpPr>
          <p:spPr bwMode="auto">
            <a:xfrm>
              <a:off x="6299200" y="1497013"/>
              <a:ext cx="163513" cy="163512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0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2147483646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2147483646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0 w 207"/>
                <a:gd name="T45" fmla="*/ 2147483646 h 207"/>
                <a:gd name="T46" fmla="*/ 0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7"/>
                <a:gd name="T82" fmla="*/ 0 h 207"/>
                <a:gd name="T83" fmla="*/ 207 w 207"/>
                <a:gd name="T84" fmla="*/ 207 h 20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7" h="207">
                  <a:moveTo>
                    <a:pt x="30" y="30"/>
                  </a:moveTo>
                  <a:lnTo>
                    <a:pt x="49" y="14"/>
                  </a:lnTo>
                  <a:lnTo>
                    <a:pt x="72" y="3"/>
                  </a:lnTo>
                  <a:lnTo>
                    <a:pt x="97" y="0"/>
                  </a:lnTo>
                  <a:lnTo>
                    <a:pt x="121" y="2"/>
                  </a:lnTo>
                  <a:lnTo>
                    <a:pt x="146" y="9"/>
                  </a:lnTo>
                  <a:lnTo>
                    <a:pt x="167" y="21"/>
                  </a:lnTo>
                  <a:lnTo>
                    <a:pt x="184" y="38"/>
                  </a:lnTo>
                  <a:lnTo>
                    <a:pt x="196" y="59"/>
                  </a:lnTo>
                  <a:lnTo>
                    <a:pt x="205" y="84"/>
                  </a:lnTo>
                  <a:lnTo>
                    <a:pt x="207" y="108"/>
                  </a:lnTo>
                  <a:lnTo>
                    <a:pt x="202" y="133"/>
                  </a:lnTo>
                  <a:lnTo>
                    <a:pt x="191" y="156"/>
                  </a:lnTo>
                  <a:lnTo>
                    <a:pt x="175" y="175"/>
                  </a:lnTo>
                  <a:lnTo>
                    <a:pt x="156" y="191"/>
                  </a:lnTo>
                  <a:lnTo>
                    <a:pt x="133" y="201"/>
                  </a:lnTo>
                  <a:lnTo>
                    <a:pt x="109" y="207"/>
                  </a:lnTo>
                  <a:lnTo>
                    <a:pt x="84" y="205"/>
                  </a:lnTo>
                  <a:lnTo>
                    <a:pt x="60" y="196"/>
                  </a:lnTo>
                  <a:lnTo>
                    <a:pt x="39" y="184"/>
                  </a:lnTo>
                  <a:lnTo>
                    <a:pt x="21" y="166"/>
                  </a:lnTo>
                  <a:lnTo>
                    <a:pt x="9" y="145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4" y="72"/>
                  </a:lnTo>
                  <a:lnTo>
                    <a:pt x="14" y="49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93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61" name="Rectangle 39"/>
          <p:cNvSpPr>
            <a:spLocks noChangeArrowheads="1"/>
          </p:cNvSpPr>
          <p:nvPr/>
        </p:nvSpPr>
        <p:spPr bwMode="auto">
          <a:xfrm>
            <a:off x="6391275" y="1525368"/>
            <a:ext cx="27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6600"/>
                </a:solidFill>
              </a:rPr>
              <a:t>EU</a:t>
            </a:r>
            <a:endParaRPr lang="en-US" altLang="en-US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6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auto">
          <a:xfrm>
            <a:off x="423863" y="2349500"/>
            <a:ext cx="8135937" cy="3201988"/>
          </a:xfrm>
          <a:custGeom>
            <a:avLst/>
            <a:gdLst>
              <a:gd name="T0" fmla="*/ 0 w 5125"/>
              <a:gd name="T1" fmla="*/ 2147483646 h 2359"/>
              <a:gd name="T2" fmla="*/ 2147483646 w 5125"/>
              <a:gd name="T3" fmla="*/ 2147483646 h 2359"/>
              <a:gd name="T4" fmla="*/ 2147483646 w 5125"/>
              <a:gd name="T5" fmla="*/ 2147483646 h 2359"/>
              <a:gd name="T6" fmla="*/ 2147483646 w 5125"/>
              <a:gd name="T7" fmla="*/ 0 h 2359"/>
              <a:gd name="T8" fmla="*/ 2147483646 w 5125"/>
              <a:gd name="T9" fmla="*/ 2147483646 h 2359"/>
              <a:gd name="T10" fmla="*/ 0 w 5125"/>
              <a:gd name="T11" fmla="*/ 2147483646 h 2359"/>
              <a:gd name="T12" fmla="*/ 0 w 5125"/>
              <a:gd name="T13" fmla="*/ 2147483646 h 23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5"/>
              <a:gd name="T22" fmla="*/ 0 h 2359"/>
              <a:gd name="T23" fmla="*/ 5125 w 5125"/>
              <a:gd name="T24" fmla="*/ 2359 h 23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5" h="2359">
                <a:moveTo>
                  <a:pt x="0" y="1951"/>
                </a:moveTo>
                <a:lnTo>
                  <a:pt x="1632" y="998"/>
                </a:lnTo>
                <a:lnTo>
                  <a:pt x="3401" y="998"/>
                </a:lnTo>
                <a:lnTo>
                  <a:pt x="5125" y="0"/>
                </a:lnTo>
                <a:lnTo>
                  <a:pt x="5125" y="2359"/>
                </a:lnTo>
                <a:lnTo>
                  <a:pt x="0" y="2359"/>
                </a:lnTo>
                <a:lnTo>
                  <a:pt x="0" y="1951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Freeform 3"/>
          <p:cNvSpPr>
            <a:spLocks/>
          </p:cNvSpPr>
          <p:nvPr/>
        </p:nvSpPr>
        <p:spPr bwMode="auto">
          <a:xfrm>
            <a:off x="423863" y="1635125"/>
            <a:ext cx="8135937" cy="3262313"/>
          </a:xfrm>
          <a:custGeom>
            <a:avLst/>
            <a:gdLst>
              <a:gd name="T0" fmla="*/ 0 w 5125"/>
              <a:gd name="T1" fmla="*/ 0 h 2404"/>
              <a:gd name="T2" fmla="*/ 2147483646 w 5125"/>
              <a:gd name="T3" fmla="*/ 0 h 2404"/>
              <a:gd name="T4" fmla="*/ 2147483646 w 5125"/>
              <a:gd name="T5" fmla="*/ 2147483646 h 2404"/>
              <a:gd name="T6" fmla="*/ 2147483646 w 5125"/>
              <a:gd name="T7" fmla="*/ 2147483646 h 2404"/>
              <a:gd name="T8" fmla="*/ 2147483646 w 5125"/>
              <a:gd name="T9" fmla="*/ 2147483646 h 2404"/>
              <a:gd name="T10" fmla="*/ 0 w 5125"/>
              <a:gd name="T11" fmla="*/ 2147483646 h 2404"/>
              <a:gd name="T12" fmla="*/ 0 w 5125"/>
              <a:gd name="T13" fmla="*/ 0 h 24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5"/>
              <a:gd name="T22" fmla="*/ 0 h 2404"/>
              <a:gd name="T23" fmla="*/ 5125 w 5125"/>
              <a:gd name="T24" fmla="*/ 2404 h 24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5" h="2404">
                <a:moveTo>
                  <a:pt x="0" y="0"/>
                </a:moveTo>
                <a:lnTo>
                  <a:pt x="5125" y="0"/>
                </a:lnTo>
                <a:lnTo>
                  <a:pt x="5125" y="453"/>
                </a:lnTo>
                <a:lnTo>
                  <a:pt x="3401" y="1451"/>
                </a:lnTo>
                <a:lnTo>
                  <a:pt x="1632" y="1451"/>
                </a:lnTo>
                <a:lnTo>
                  <a:pt x="0" y="2404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23863" y="1676400"/>
            <a:ext cx="8135937" cy="381635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3014663" y="1676400"/>
            <a:ext cx="1587" cy="38163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5822950" y="1676400"/>
            <a:ext cx="1588" cy="38163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582863" y="2092325"/>
            <a:ext cx="3671887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Dorongan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Eksternal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2511425" y="4191000"/>
            <a:ext cx="3671888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Motivasi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Internal</a:t>
            </a:r>
          </a:p>
          <a:p>
            <a:pPr algn="ctr">
              <a:defRPr/>
            </a:pPr>
            <a:r>
              <a:rPr 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Internally Driven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3863" y="5613400"/>
            <a:ext cx="25908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Ing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Ngarso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Sung </a:t>
            </a: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Tulodho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3087688" y="5613400"/>
            <a:ext cx="25908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Ing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Madya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Mangun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Karso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5895975" y="5613400"/>
            <a:ext cx="25908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Tut </a:t>
            </a: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Wuri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Handayani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1087438" y="381000"/>
            <a:ext cx="7058025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11. TAHAPAN </a:t>
            </a:r>
            <a: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MEMBANGUN BUDAYA MUTU UGM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998538" y="1028700"/>
            <a:ext cx="13684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Tahap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</a:t>
            </a:r>
          </a:p>
          <a:p>
            <a:pPr algn="ctr">
              <a:defRPr/>
            </a:pP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2002 - 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2012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735388" y="1028700"/>
            <a:ext cx="13684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Tahap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II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2012 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2022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6543675" y="1028700"/>
            <a:ext cx="13684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Tahap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III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2022 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2032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319713" y="1587500"/>
            <a:ext cx="3671887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Dorongan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Eksternal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-152400" y="2740025"/>
            <a:ext cx="3671888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Dorongan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Eksternal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134938" y="4695825"/>
            <a:ext cx="3671887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Motivasi Internal</a:t>
            </a:r>
          </a:p>
          <a:p>
            <a:pPr algn="ctr">
              <a:defRPr/>
            </a:pPr>
            <a:r>
              <a:rPr lang="en-US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Internally Driven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5392738" y="3832225"/>
            <a:ext cx="3671887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Motivasi Internal</a:t>
            </a:r>
          </a:p>
          <a:p>
            <a:pPr algn="ctr">
              <a:defRPr/>
            </a:pPr>
            <a:r>
              <a:rPr lang="en-US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Internally Driven</a:t>
            </a:r>
          </a:p>
        </p:txBody>
      </p:sp>
      <p:sp>
        <p:nvSpPr>
          <p:cNvPr id="20" name="Oval 19"/>
          <p:cNvSpPr/>
          <p:nvPr/>
        </p:nvSpPr>
        <p:spPr>
          <a:xfrm>
            <a:off x="7912100" y="238760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765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79388" y="4207932"/>
            <a:ext cx="8785225" cy="2016125"/>
            <a:chOff x="179512" y="4581128"/>
            <a:chExt cx="8784976" cy="2016224"/>
          </a:xfrm>
        </p:grpSpPr>
        <p:sp>
          <p:nvSpPr>
            <p:cNvPr id="2" name="Rounded Rectangle 1"/>
            <p:cNvSpPr/>
            <p:nvPr/>
          </p:nvSpPr>
          <p:spPr>
            <a:xfrm>
              <a:off x="179512" y="4581128"/>
              <a:ext cx="8784976" cy="201622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41432" y="4724010"/>
              <a:ext cx="2016068" cy="172887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Komitmen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00371" y="4725598"/>
              <a:ext cx="2017655" cy="172728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Perubahan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Paradigma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660897" y="4725598"/>
              <a:ext cx="2016068" cy="172728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Sikap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Mental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821424" y="4725598"/>
              <a:ext cx="2016068" cy="172728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Etos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kerja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Up Arrow 8"/>
          <p:cNvSpPr/>
          <p:nvPr/>
        </p:nvSpPr>
        <p:spPr>
          <a:xfrm>
            <a:off x="3043238" y="1794757"/>
            <a:ext cx="3167062" cy="2351087"/>
          </a:xfrm>
          <a:prstGeom prst="up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D M</a:t>
            </a: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Anggaran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57438" y="1174043"/>
            <a:ext cx="4319587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u d a y a   M u t u (TQCS)</a:t>
            </a:r>
          </a:p>
        </p:txBody>
      </p:sp>
      <p:sp>
        <p:nvSpPr>
          <p:cNvPr id="107525" name="TextBox 10"/>
          <p:cNvSpPr txBox="1">
            <a:spLocks noChangeArrowheads="1"/>
          </p:cNvSpPr>
          <p:nvPr/>
        </p:nvSpPr>
        <p:spPr bwMode="auto">
          <a:xfrm>
            <a:off x="542531" y="533400"/>
            <a:ext cx="811613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12. CITA-CITA IMPLEMENTASI SPMI UGM</a:t>
            </a:r>
          </a:p>
        </p:txBody>
      </p:sp>
    </p:spTree>
    <p:extLst>
      <p:ext uri="{BB962C8B-B14F-4D97-AF65-F5344CB8AC3E}">
        <p14:creationId xmlns:p14="http://schemas.microsoft.com/office/powerpoint/2010/main" val="1529777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SEMUA YANG PATEN ADA DISINI\logo ugm BAKUI\akarjulang_biru_transp (1)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375126" cy="3268133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6172200" y="1701800"/>
            <a:ext cx="0" cy="365760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9502" y="2362200"/>
            <a:ext cx="4170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 smtClean="0"/>
              <a:t>Gin</a:t>
            </a:r>
            <a:r>
              <a:rPr lang="id-ID" sz="3200" b="1" dirty="0" smtClean="0"/>
              <a:t>Ö</a:t>
            </a:r>
            <a:r>
              <a:rPr lang="id-ID" sz="4400" dirty="0" smtClean="0"/>
              <a:t>ng Prati Dina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05400" y="3317366"/>
            <a:ext cx="3822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 smtClean="0">
                <a:solidFill>
                  <a:srgbClr val="002060"/>
                </a:solidFill>
              </a:rPr>
              <a:t>Terima Kasih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8756" y="304800"/>
            <a:ext cx="8686800" cy="6223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Kebijakan</a:t>
            </a:r>
            <a:r>
              <a:rPr lang="en-US" sz="32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id-ID" sz="3200" dirty="0">
                <a:solidFill>
                  <a:srgbClr val="006600"/>
                </a:solidFill>
                <a:latin typeface="CG Omega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Sistem</a:t>
            </a:r>
            <a:r>
              <a:rPr lang="en-US" sz="32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sz="32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CG Omega"/>
              </a:rPr>
              <a:t>Mutu</a:t>
            </a:r>
            <a:r>
              <a:rPr lang="en-US" sz="3200" dirty="0" smtClean="0">
                <a:solidFill>
                  <a:srgbClr val="006600"/>
                </a:solidFill>
                <a:latin typeface="CG Omega"/>
              </a:rPr>
              <a:t> di UGM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786596"/>
            <a:ext cx="8389937" cy="4419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700" b="1" dirty="0" smtClean="0">
                <a:solidFill>
                  <a:srgbClr val="006600"/>
                </a:solidFill>
                <a:latin typeface="CG Omega"/>
              </a:rPr>
              <a:t>  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Tugas</a:t>
            </a:r>
            <a:r>
              <a:rPr lang="en-US" altLang="en-US" sz="18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Kantor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Jaminan</a:t>
            </a:r>
            <a:r>
              <a:rPr lang="id-ID" altLang="en-US" sz="1800" b="1" dirty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Mutu</a:t>
            </a:r>
            <a:r>
              <a:rPr lang="en-US" altLang="en-US" sz="1800" dirty="0" smtClean="0">
                <a:solidFill>
                  <a:srgbClr val="006600"/>
                </a:solidFill>
                <a:latin typeface="CG Omega"/>
              </a:rPr>
              <a:t>: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Mengkoordinasikan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penyusunan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instrumen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melaksanakan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altLang="en-US" sz="18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dirty="0" err="1" smtClean="0">
                <a:solidFill>
                  <a:srgbClr val="006600"/>
                </a:solidFill>
                <a:latin typeface="CG Omega"/>
              </a:rPr>
              <a:t>mutu</a:t>
            </a:r>
            <a:r>
              <a:rPr lang="en-US" altLang="en-US" sz="1800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dirty="0" err="1" smtClean="0">
                <a:solidFill>
                  <a:srgbClr val="006600"/>
                </a:solidFill>
                <a:latin typeface="CG Omega"/>
              </a:rPr>
              <a:t>tridharma</a:t>
            </a:r>
            <a:endParaRPr lang="en-US" altLang="en-US" sz="1800" dirty="0" smtClean="0">
              <a:solidFill>
                <a:srgbClr val="006600"/>
              </a:solidFill>
              <a:latin typeface="CG Omega"/>
            </a:endParaRP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Mempersiapkan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akreditasi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institusi</a:t>
            </a:r>
            <a:endParaRPr lang="en-US" altLang="en-US" sz="1800" b="1" dirty="0" smtClean="0">
              <a:solidFill>
                <a:srgbClr val="006600"/>
              </a:solidFill>
              <a:latin typeface="CG Omega"/>
            </a:endParaRP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Memetakan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,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memantau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,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memfasilitasi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persiapan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akreditasi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/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sertifikasi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prodi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unit</a:t>
            </a:r>
            <a:endParaRPr lang="en-US" altLang="en-US" sz="1800" dirty="0" smtClean="0">
              <a:solidFill>
                <a:srgbClr val="006600"/>
              </a:solidFill>
              <a:latin typeface="CG Omega"/>
            </a:endParaRP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Mengkoordinasikan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penyusunan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instrumen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persiapan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akreditasi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jurnal</a:t>
            </a:r>
            <a:endParaRPr lang="en-US" altLang="en-US" sz="1800" b="1" dirty="0" smtClean="0">
              <a:solidFill>
                <a:srgbClr val="006600"/>
              </a:solidFill>
              <a:latin typeface="CG Omega"/>
            </a:endParaRP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Memetakan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,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memantau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,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dan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memfasilitasi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persiapan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akreditasi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sumber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belajar</a:t>
            </a:r>
            <a:endParaRPr lang="en-US" altLang="en-US" sz="1800" b="1" dirty="0" smtClean="0">
              <a:solidFill>
                <a:srgbClr val="006600"/>
              </a:solidFill>
              <a:latin typeface="CG Omega"/>
            </a:endParaRP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Menyusun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laporan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kajian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hasil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audit internal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Mendukung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pelaksanaan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sistem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informasi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mutu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yang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terintegrasi</a:t>
            </a:r>
            <a:endParaRPr lang="en-US" altLang="en-US" sz="1800" b="1" dirty="0" smtClean="0">
              <a:solidFill>
                <a:srgbClr val="006600"/>
              </a:solidFill>
              <a:latin typeface="CG Omega"/>
            </a:endParaRP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Mendukung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peningkatan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kapasitas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sumber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daya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manusia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di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bidang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penjaminan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mutu</a:t>
            </a:r>
            <a:endParaRPr lang="en-US" altLang="en-US" sz="1800" dirty="0" smtClean="0">
              <a:solidFill>
                <a:srgbClr val="006600"/>
              </a:solidFill>
              <a:latin typeface="CG Omega"/>
            </a:endParaRPr>
          </a:p>
          <a:p>
            <a:pPr marL="350838" indent="-350838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Mengkoordinasikan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pengisian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  <a:latin typeface="CG Omega"/>
              </a:rPr>
              <a:t>instrumen</a:t>
            </a:r>
            <a:r>
              <a:rPr lang="en-US" altLang="en-US" sz="1800" b="1" dirty="0" smtClean="0">
                <a:solidFill>
                  <a:srgbClr val="006600"/>
                </a:solidFill>
                <a:latin typeface="CG Omega"/>
              </a:rPr>
              <a:t> </a:t>
            </a:r>
            <a:r>
              <a:rPr lang="en-US" altLang="en-US" sz="1800" b="1" i="1" dirty="0" smtClean="0">
                <a:solidFill>
                  <a:srgbClr val="006600"/>
                </a:solidFill>
                <a:latin typeface="CG Omega"/>
              </a:rPr>
              <a:t>WCU Ranking</a:t>
            </a:r>
            <a:endParaRPr lang="en-US" altLang="en-US" sz="1800" i="1" dirty="0" smtClean="0">
              <a:solidFill>
                <a:srgbClr val="006600"/>
              </a:solidFill>
              <a:latin typeface="CG Omega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17625" y="1066800"/>
            <a:ext cx="6469063" cy="457200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SK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Rektor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> No. 226/P/SK/HT/2014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G Ome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8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9613" y="1270710"/>
            <a:ext cx="2087562" cy="2873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/>
              <a:t>Visi, Misi UGM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76438" y="1846972"/>
            <a:ext cx="2087562" cy="2873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/>
              <a:t>Renstra/Renop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9613" y="2421647"/>
            <a:ext cx="2087562" cy="288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/>
              <a:t>Strategi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35150" y="3429710"/>
            <a:ext cx="2376488" cy="26654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</a:rPr>
              <a:t>KINERJA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</a:rPr>
              <a:t>Fakultas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  <a:endParaRPr lang="id-ID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</a:rPr>
              <a:t>Direktorat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  <a:endParaRPr lang="id-ID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</a:rPr>
              <a:t>Kantor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  <a:endParaRPr lang="id-ID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</a:rPr>
              <a:t>Program studi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3438" y="3213810"/>
            <a:ext cx="2376487" cy="4333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</a:t>
            </a:r>
            <a:r>
              <a:rPr lang="id-ID" dirty="0"/>
              <a:t>o</a:t>
            </a:r>
            <a:r>
              <a:rPr lang="en-US" dirty="0" err="1"/>
              <a:t>nev</a:t>
            </a:r>
            <a:endParaRPr lang="id-ID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829300" y="3659897"/>
            <a:ext cx="3175" cy="1871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11638" y="5518860"/>
            <a:ext cx="1620837" cy="12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11638" y="4942597"/>
            <a:ext cx="16208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11638" y="4366335"/>
            <a:ext cx="16208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14"/>
          <p:cNvSpPr txBox="1">
            <a:spLocks noChangeArrowheads="1"/>
          </p:cNvSpPr>
          <p:nvPr/>
        </p:nvSpPr>
        <p:spPr bwMode="auto">
          <a:xfrm>
            <a:off x="4067175" y="3934535"/>
            <a:ext cx="176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>
                <a:latin typeface="Calibri" panose="020F0502020204030204" pitchFamily="34" charset="0"/>
              </a:rPr>
              <a:t>Keuangan</a:t>
            </a:r>
          </a:p>
        </p:txBody>
      </p: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4067175" y="4536197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>
                <a:latin typeface="Calibri" panose="020F0502020204030204" pitchFamily="34" charset="0"/>
              </a:rPr>
              <a:t>Akademik</a:t>
            </a:r>
          </a:p>
        </p:txBody>
      </p:sp>
      <p:sp>
        <p:nvSpPr>
          <p:cNvPr id="39949" name="TextBox 16"/>
          <p:cNvSpPr txBox="1">
            <a:spLocks noChangeArrowheads="1"/>
          </p:cNvSpPr>
          <p:nvPr/>
        </p:nvSpPr>
        <p:spPr bwMode="auto">
          <a:xfrm>
            <a:off x="4064000" y="5148972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>
                <a:latin typeface="Calibri" panose="020F0502020204030204" pitchFamily="34" charset="0"/>
              </a:rPr>
              <a:t>Hukum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40425" y="3847222"/>
            <a:ext cx="863600" cy="431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KAI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946775" y="4472697"/>
            <a:ext cx="865188" cy="4333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KJM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957888" y="5087060"/>
            <a:ext cx="863600" cy="431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Hukor</a:t>
            </a:r>
          </a:p>
        </p:txBody>
      </p:sp>
      <p:cxnSp>
        <p:nvCxnSpPr>
          <p:cNvPr id="21" name="Straight Arrow Connector 20"/>
          <p:cNvCxnSpPr>
            <a:stCxn id="4" idx="2"/>
            <a:endCxn id="5" idx="0"/>
          </p:cNvCxnSpPr>
          <p:nvPr/>
        </p:nvCxnSpPr>
        <p:spPr>
          <a:xfrm flipH="1">
            <a:off x="3021013" y="1558047"/>
            <a:ext cx="3175" cy="288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6" idx="0"/>
          </p:cNvCxnSpPr>
          <p:nvPr/>
        </p:nvCxnSpPr>
        <p:spPr>
          <a:xfrm>
            <a:off x="3021013" y="2134310"/>
            <a:ext cx="3175" cy="287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>
            <a:off x="3024188" y="2710572"/>
            <a:ext cx="0" cy="7191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8" idx="0"/>
          </p:cNvCxnSpPr>
          <p:nvPr/>
        </p:nvCxnSpPr>
        <p:spPr>
          <a:xfrm>
            <a:off x="5829300" y="2559760"/>
            <a:ext cx="3175" cy="654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067175" y="2566110"/>
            <a:ext cx="1765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8" name="TextBox 48"/>
          <p:cNvSpPr txBox="1">
            <a:spLocks noChangeArrowheads="1"/>
          </p:cNvSpPr>
          <p:nvPr/>
        </p:nvSpPr>
        <p:spPr bwMode="auto">
          <a:xfrm>
            <a:off x="4219575" y="2093035"/>
            <a:ext cx="176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>
                <a:latin typeface="Calibri" panose="020F0502020204030204" pitchFamily="34" charset="0"/>
              </a:rPr>
              <a:t>Peningkatan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35150" y="437272"/>
            <a:ext cx="5545138" cy="647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latin typeface="Arial" pitchFamily="34" charset="0"/>
                <a:cs typeface="Arial" pitchFamily="34" charset="0"/>
              </a:rPr>
              <a:t>Manajemen Risiko UGM</a:t>
            </a:r>
          </a:p>
        </p:txBody>
      </p:sp>
    </p:spTree>
    <p:extLst>
      <p:ext uri="{BB962C8B-B14F-4D97-AF65-F5344CB8AC3E}">
        <p14:creationId xmlns:p14="http://schemas.microsoft.com/office/powerpoint/2010/main" val="5090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837286" y="316665"/>
            <a:ext cx="3467466" cy="9233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1350" b="1" dirty="0"/>
              <a:t>Kepala </a:t>
            </a:r>
          </a:p>
          <a:p>
            <a:pPr algn="ctr" eaLnBrk="1" hangingPunct="1"/>
            <a:r>
              <a:rPr lang="id-ID" sz="1350" b="1" dirty="0"/>
              <a:t>Kantor </a:t>
            </a:r>
            <a:r>
              <a:rPr lang="id-ID" sz="1350" b="1" dirty="0" smtClean="0"/>
              <a:t>Jamin</a:t>
            </a:r>
            <a:r>
              <a:rPr lang="en-US" sz="1350" b="1" dirty="0" smtClean="0"/>
              <a:t>an</a:t>
            </a:r>
            <a:r>
              <a:rPr lang="id-ID" sz="1350" b="1" dirty="0" smtClean="0"/>
              <a:t> Mutu</a:t>
            </a:r>
            <a:endParaRPr lang="en-US" sz="1350" b="1" dirty="0" smtClean="0"/>
          </a:p>
          <a:p>
            <a:pPr algn="ctr" eaLnBrk="1" hangingPunct="1"/>
            <a:r>
              <a:rPr lang="en-US" sz="1350" b="1" dirty="0" smtClean="0"/>
              <a:t>Prof. Dr. </a:t>
            </a:r>
            <a:r>
              <a:rPr lang="en-US" sz="1350" b="1" dirty="0" err="1" smtClean="0"/>
              <a:t>Indra</a:t>
            </a:r>
            <a:r>
              <a:rPr lang="en-US" sz="1350" b="1" dirty="0" smtClean="0"/>
              <a:t> </a:t>
            </a:r>
            <a:r>
              <a:rPr lang="en-US" sz="1350" b="1" dirty="0" err="1" smtClean="0"/>
              <a:t>Wijaya</a:t>
            </a:r>
            <a:r>
              <a:rPr lang="en-US" sz="1350" b="1" dirty="0" smtClean="0"/>
              <a:t> </a:t>
            </a:r>
            <a:r>
              <a:rPr lang="en-US" sz="1350" b="1" dirty="0" err="1" smtClean="0"/>
              <a:t>Kusuma</a:t>
            </a:r>
            <a:r>
              <a:rPr lang="en-US" sz="1350" b="1" dirty="0" smtClean="0"/>
              <a:t>, M.B.A</a:t>
            </a:r>
            <a:r>
              <a:rPr lang="id-ID" sz="1350" b="1" dirty="0" smtClean="0"/>
              <a:t>.</a:t>
            </a:r>
            <a:r>
              <a:rPr lang="en-US" sz="1350" b="1" dirty="0" smtClean="0"/>
              <a:t> </a:t>
            </a:r>
            <a:endParaRPr lang="id-ID" sz="1350" b="1" dirty="0"/>
          </a:p>
          <a:p>
            <a:pPr algn="ctr" eaLnBrk="1" hangingPunct="1"/>
            <a:endParaRPr lang="id-ID" sz="1350" dirty="0"/>
          </a:p>
        </p:txBody>
      </p:sp>
      <p:sp>
        <p:nvSpPr>
          <p:cNvPr id="12" name="Rectangle 11"/>
          <p:cNvSpPr/>
          <p:nvPr/>
        </p:nvSpPr>
        <p:spPr>
          <a:xfrm>
            <a:off x="194604" y="1864994"/>
            <a:ext cx="3341643" cy="106182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Kepala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Bagian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id-ID" sz="1350" b="1" dirty="0" smtClean="0">
                <a:solidFill>
                  <a:schemeClr val="tx1"/>
                </a:solidFill>
              </a:rPr>
              <a:t>Penjaminan </a:t>
            </a:r>
            <a:r>
              <a:rPr lang="id-ID" sz="1350" b="1" dirty="0">
                <a:solidFill>
                  <a:schemeClr val="tx1"/>
                </a:solidFill>
              </a:rPr>
              <a:t>Mutu </a:t>
            </a:r>
            <a:r>
              <a:rPr lang="id-ID" sz="1350" b="1" dirty="0" smtClean="0">
                <a:solidFill>
                  <a:schemeClr val="tx1"/>
                </a:solidFill>
              </a:rPr>
              <a:t>Pendidikan</a:t>
            </a:r>
            <a:endParaRPr lang="en-US" sz="135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Leni</a:t>
            </a:r>
            <a:r>
              <a:rPr lang="en-US" sz="1350" b="1" dirty="0" smtClean="0">
                <a:solidFill>
                  <a:schemeClr val="tx1"/>
                </a:solidFill>
              </a:rPr>
              <a:t> Sophia </a:t>
            </a:r>
            <a:r>
              <a:rPr lang="en-US" sz="1350" b="1" dirty="0" err="1" smtClean="0">
                <a:solidFill>
                  <a:schemeClr val="tx1"/>
                </a:solidFill>
              </a:rPr>
              <a:t>Heliani</a:t>
            </a:r>
            <a:r>
              <a:rPr lang="en-US" sz="1350" b="1" dirty="0" smtClean="0">
                <a:solidFill>
                  <a:schemeClr val="tx1"/>
                </a:solidFill>
              </a:rPr>
              <a:t>, S.T., M.Sc., Ph.D.</a:t>
            </a:r>
            <a:endParaRPr lang="id-ID" sz="135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id-ID" sz="1200" dirty="0" smtClean="0">
                <a:solidFill>
                  <a:srgbClr val="002060"/>
                </a:solidFill>
              </a:rPr>
              <a:t>1</a:t>
            </a:r>
            <a:r>
              <a:rPr lang="id-ID" sz="1200" dirty="0">
                <a:solidFill>
                  <a:srgbClr val="002060"/>
                </a:solidFill>
              </a:rPr>
              <a:t>. SPMI  </a:t>
            </a:r>
          </a:p>
          <a:p>
            <a:pPr eaLnBrk="1" hangingPunct="1">
              <a:defRPr/>
            </a:pPr>
            <a:r>
              <a:rPr lang="id-ID" sz="1200" dirty="0">
                <a:solidFill>
                  <a:srgbClr val="002060"/>
                </a:solidFill>
              </a:rPr>
              <a:t>2. Akreditasi Nasional BAN PT</a:t>
            </a:r>
          </a:p>
          <a:p>
            <a:pPr eaLnBrk="1" hangingPunct="1">
              <a:defRPr/>
            </a:pPr>
            <a:r>
              <a:rPr lang="id-ID" sz="1200" dirty="0">
                <a:solidFill>
                  <a:srgbClr val="002060"/>
                </a:solidFill>
              </a:rPr>
              <a:t>3. Akreditasi/sertifikasi regional/Internasional/ISO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4480" y="1902614"/>
            <a:ext cx="4498840" cy="118494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Kepala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Bagian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id-ID" sz="1350" b="1" dirty="0" smtClean="0">
                <a:solidFill>
                  <a:schemeClr val="tx1"/>
                </a:solidFill>
              </a:rPr>
              <a:t>Penjaminan </a:t>
            </a:r>
            <a:r>
              <a:rPr lang="id-ID" sz="1350" b="1" dirty="0">
                <a:solidFill>
                  <a:schemeClr val="tx1"/>
                </a:solidFill>
              </a:rPr>
              <a:t>Mutu Penelitian  dan </a:t>
            </a:r>
            <a:r>
              <a:rPr lang="en-US" sz="1350" b="1" dirty="0" smtClean="0">
                <a:solidFill>
                  <a:schemeClr val="tx1"/>
                </a:solidFill>
              </a:rPr>
              <a:t>P</a:t>
            </a:r>
            <a:r>
              <a:rPr lang="id-ID" sz="1350" b="1" dirty="0" smtClean="0">
                <a:solidFill>
                  <a:schemeClr val="tx1"/>
                </a:solidFill>
              </a:rPr>
              <a:t>engabdian </a:t>
            </a:r>
            <a:endParaRPr lang="en-US" sz="135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1350" b="1" dirty="0" smtClean="0">
                <a:solidFill>
                  <a:schemeClr val="tx1"/>
                </a:solidFill>
              </a:rPr>
              <a:t>Dr. Ir. </a:t>
            </a:r>
            <a:r>
              <a:rPr lang="en-US" sz="1350" b="1" dirty="0" err="1" smtClean="0">
                <a:solidFill>
                  <a:schemeClr val="tx1"/>
                </a:solidFill>
              </a:rPr>
              <a:t>Johanes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Pramana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Gentur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Sutapa</a:t>
            </a:r>
            <a:r>
              <a:rPr lang="en-US" sz="1350" b="1" dirty="0" smtClean="0">
                <a:solidFill>
                  <a:schemeClr val="tx1"/>
                </a:solidFill>
              </a:rPr>
              <a:t>, </a:t>
            </a:r>
            <a:r>
              <a:rPr lang="en-US" sz="1350" b="1" dirty="0" err="1" smtClean="0">
                <a:solidFill>
                  <a:schemeClr val="tx1"/>
                </a:solidFill>
              </a:rPr>
              <a:t>M.Sc.Forest</a:t>
            </a:r>
            <a:r>
              <a:rPr lang="en-US" sz="1350" b="1" dirty="0" smtClean="0">
                <a:solidFill>
                  <a:schemeClr val="tx1"/>
                </a:solidFill>
              </a:rPr>
              <a:t>.</a:t>
            </a:r>
            <a:endParaRPr lang="id-ID" sz="135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id-ID" sz="1050" b="1" dirty="0" smtClean="0">
                <a:solidFill>
                  <a:srgbClr val="002060"/>
                </a:solidFill>
              </a:rPr>
              <a:t> </a:t>
            </a:r>
            <a:r>
              <a:rPr lang="id-ID" sz="1100" b="1" dirty="0" smtClean="0">
                <a:solidFill>
                  <a:srgbClr val="002060"/>
                </a:solidFill>
              </a:rPr>
              <a:t>1</a:t>
            </a:r>
            <a:r>
              <a:rPr lang="id-ID" sz="1100" b="1" dirty="0">
                <a:solidFill>
                  <a:srgbClr val="002060"/>
                </a:solidFill>
              </a:rPr>
              <a:t>. Akreditasi  Laboratorium.</a:t>
            </a:r>
          </a:p>
          <a:p>
            <a:pPr eaLnBrk="1" hangingPunct="1">
              <a:defRPr/>
            </a:pPr>
            <a:r>
              <a:rPr lang="id-ID" sz="1100" b="1" dirty="0" smtClean="0">
                <a:solidFill>
                  <a:srgbClr val="002060"/>
                </a:solidFill>
              </a:rPr>
              <a:t> 2</a:t>
            </a:r>
            <a:r>
              <a:rPr lang="id-ID" sz="1100" b="1" dirty="0">
                <a:solidFill>
                  <a:srgbClr val="002060"/>
                </a:solidFill>
              </a:rPr>
              <a:t>. Akreditasi Jurnal</a:t>
            </a:r>
          </a:p>
          <a:p>
            <a:pPr eaLnBrk="1" hangingPunct="1">
              <a:defRPr/>
            </a:pPr>
            <a:r>
              <a:rPr lang="id-ID" sz="1100" b="1" dirty="0" smtClean="0">
                <a:solidFill>
                  <a:srgbClr val="002060"/>
                </a:solidFill>
              </a:rPr>
              <a:t> 3</a:t>
            </a:r>
            <a:r>
              <a:rPr lang="id-ID" sz="1100" b="1" dirty="0">
                <a:solidFill>
                  <a:srgbClr val="002060"/>
                </a:solidFill>
              </a:rPr>
              <a:t>. Penjaminan mutu Penelitian</a:t>
            </a:r>
          </a:p>
          <a:p>
            <a:pPr eaLnBrk="1" hangingPunct="1">
              <a:defRPr/>
            </a:pPr>
            <a:r>
              <a:rPr lang="id-ID" sz="1100" b="1" dirty="0" smtClean="0">
                <a:solidFill>
                  <a:srgbClr val="002060"/>
                </a:solidFill>
              </a:rPr>
              <a:t> 4</a:t>
            </a:r>
            <a:r>
              <a:rPr lang="id-ID" sz="1100" b="1" dirty="0">
                <a:solidFill>
                  <a:srgbClr val="002060"/>
                </a:solidFill>
              </a:rPr>
              <a:t>. Penjaminan mutu Pengabdian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8195" y="3587260"/>
            <a:ext cx="2833925" cy="71558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 err="1">
                <a:solidFill>
                  <a:schemeClr val="tx1"/>
                </a:solidFill>
              </a:rPr>
              <a:t>Kepala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b="1" dirty="0" smtClean="0">
                <a:solidFill>
                  <a:schemeClr val="tx1"/>
                </a:solidFill>
              </a:rPr>
              <a:t>Sub-</a:t>
            </a:r>
            <a:r>
              <a:rPr lang="en-US" sz="1350" b="1" dirty="0" err="1" smtClean="0">
                <a:solidFill>
                  <a:schemeClr val="tx1"/>
                </a:solidFill>
              </a:rPr>
              <a:t>Bagian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Administrasi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Penjaminan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Mutu</a:t>
            </a:r>
            <a:endParaRPr lang="en-US" sz="13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Rosi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Setyorini</a:t>
            </a:r>
            <a:r>
              <a:rPr lang="en-US" sz="1350" b="1" dirty="0" smtClean="0">
                <a:solidFill>
                  <a:schemeClr val="tx1"/>
                </a:solidFill>
              </a:rPr>
              <a:t>, S.H., M.Sc.</a:t>
            </a:r>
            <a:endParaRPr lang="id-ID" sz="135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41300" y="1576941"/>
            <a:ext cx="4607719" cy="1191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2"/>
          </p:cNvCxnSpPr>
          <p:nvPr/>
        </p:nvCxnSpPr>
        <p:spPr>
          <a:xfrm flipH="1">
            <a:off x="4568721" y="1239995"/>
            <a:ext cx="2298" cy="336946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13717" y="1583235"/>
            <a:ext cx="6123" cy="290577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207949" y="1709101"/>
            <a:ext cx="267891" cy="1190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41299" y="2926823"/>
            <a:ext cx="0" cy="536026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41429" y="3075591"/>
            <a:ext cx="0" cy="353666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41299" y="3429257"/>
            <a:ext cx="4607719" cy="33592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57736" y="3429257"/>
            <a:ext cx="10985" cy="158003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47245" y="4436811"/>
            <a:ext cx="2783339" cy="175432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Staf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Administrasi</a:t>
            </a:r>
            <a:r>
              <a:rPr lang="en-US" sz="1350" b="1" dirty="0" smtClean="0">
                <a:solidFill>
                  <a:schemeClr val="tx1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50" b="1" dirty="0" smtClean="0">
                <a:solidFill>
                  <a:schemeClr val="tx1"/>
                </a:solidFill>
              </a:rPr>
              <a:t>D</a:t>
            </a:r>
            <a:r>
              <a:rPr lang="id-ID" sz="1350" b="1" dirty="0" smtClean="0">
                <a:solidFill>
                  <a:schemeClr val="tx1"/>
                </a:solidFill>
              </a:rPr>
              <a:t>ra</a:t>
            </a:r>
            <a:r>
              <a:rPr lang="en-US" sz="1350" b="1" dirty="0" smtClean="0">
                <a:solidFill>
                  <a:schemeClr val="tx1"/>
                </a:solidFill>
              </a:rPr>
              <a:t>. </a:t>
            </a:r>
            <a:r>
              <a:rPr lang="en-US" sz="1350" b="1" dirty="0" err="1" smtClean="0">
                <a:solidFill>
                  <a:schemeClr val="tx1"/>
                </a:solidFill>
              </a:rPr>
              <a:t>Ismaryati</a:t>
            </a:r>
            <a:endParaRPr lang="en-US" sz="135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Darmawan</a:t>
            </a:r>
            <a:r>
              <a:rPr lang="en-US" sz="1350" b="1" dirty="0" smtClean="0">
                <a:solidFill>
                  <a:schemeClr val="tx1"/>
                </a:solidFill>
              </a:rPr>
              <a:t>, S.E.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Priyo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Handoyo</a:t>
            </a:r>
            <a:r>
              <a:rPr lang="en-US" sz="1350" b="1" dirty="0" smtClean="0">
                <a:solidFill>
                  <a:schemeClr val="tx1"/>
                </a:solidFill>
              </a:rPr>
              <a:t>, S.S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Eko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Mitaryono</a:t>
            </a:r>
            <a:endParaRPr lang="en-US" sz="135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50" b="1" dirty="0" smtClean="0">
                <a:solidFill>
                  <a:schemeClr val="tx1"/>
                </a:solidFill>
              </a:rPr>
              <a:t>Sri </a:t>
            </a:r>
            <a:r>
              <a:rPr lang="en-US" sz="1350" b="1" dirty="0" err="1" smtClean="0">
                <a:solidFill>
                  <a:schemeClr val="tx1"/>
                </a:solidFill>
              </a:rPr>
              <a:t>Rahayu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Widiastutik</a:t>
            </a:r>
            <a:endParaRPr lang="en-US" sz="135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50" b="1" dirty="0" err="1" smtClean="0">
                <a:solidFill>
                  <a:schemeClr val="tx1"/>
                </a:solidFill>
              </a:rPr>
              <a:t>Faiha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Ulfa</a:t>
            </a:r>
            <a:r>
              <a:rPr lang="en-US" sz="1350" b="1" dirty="0" smtClean="0">
                <a:solidFill>
                  <a:schemeClr val="tx1"/>
                </a:solidFill>
              </a:rPr>
              <a:t> </a:t>
            </a:r>
            <a:r>
              <a:rPr lang="en-US" sz="1350" b="1" dirty="0" err="1" smtClean="0">
                <a:solidFill>
                  <a:schemeClr val="tx1"/>
                </a:solidFill>
              </a:rPr>
              <a:t>Hapsari</a:t>
            </a:r>
            <a:r>
              <a:rPr lang="en-US" sz="1350" b="1" dirty="0" smtClean="0">
                <a:solidFill>
                  <a:schemeClr val="tx1"/>
                </a:solidFill>
              </a:rPr>
              <a:t>, S.E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50" b="1" dirty="0" smtClean="0">
                <a:solidFill>
                  <a:schemeClr val="tx1"/>
                </a:solidFill>
              </a:rPr>
              <a:t>Akio Putra </a:t>
            </a:r>
            <a:r>
              <a:rPr lang="en-US" sz="1350" b="1" dirty="0" err="1" smtClean="0">
                <a:solidFill>
                  <a:schemeClr val="tx1"/>
                </a:solidFill>
              </a:rPr>
              <a:t>Perdana</a:t>
            </a:r>
            <a:r>
              <a:rPr lang="en-US" sz="1350" b="1" dirty="0" smtClean="0">
                <a:solidFill>
                  <a:schemeClr val="tx1"/>
                </a:solidFill>
              </a:rPr>
              <a:t>, </a:t>
            </a:r>
            <a:r>
              <a:rPr lang="en-US" sz="1350" b="1" dirty="0" err="1" smtClean="0">
                <a:solidFill>
                  <a:schemeClr val="tx1"/>
                </a:solidFill>
              </a:rPr>
              <a:t>S.Kom</a:t>
            </a:r>
            <a:endParaRPr lang="en-US" sz="1350" b="1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562478" y="4293282"/>
            <a:ext cx="6243" cy="133970"/>
          </a:xfrm>
          <a:prstGeom prst="line">
            <a:avLst/>
          </a:prstGeom>
          <a:ln w="38100">
            <a:solidFill>
              <a:srgbClr val="E6E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01613" y="520700"/>
            <a:ext cx="86756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Inspirasi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Perkembangan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SPM-PT UGM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27088" y="2060575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International Standard Organization 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(ISO)</a:t>
            </a:r>
            <a:endParaRPr lang="en-US" sz="28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7088" y="2492375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Malcolm </a:t>
            </a:r>
            <a:r>
              <a:rPr lang="en-US" sz="2800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Balridge</a:t>
            </a:r>
            <a:r>
              <a:rPr lang="en-U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Award , 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dll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.</a:t>
            </a:r>
            <a:endParaRPr lang="en-US" sz="28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27088" y="2925763"/>
            <a:ext cx="7921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Quality Assurance System 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(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Inggris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, Australia 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dan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Eropa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Barat)</a:t>
            </a:r>
            <a:r>
              <a:rPr lang="en-U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4286250" y="4000500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EDBF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d-ID" altLang="en-US">
              <a:solidFill>
                <a:srgbClr val="006600"/>
              </a:solidFill>
              <a:latin typeface="CG Omega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55650" y="4797425"/>
            <a:ext cx="743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Di-</a:t>
            </a:r>
            <a:r>
              <a:rPr lang="en-U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adopt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di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Indonesia 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dan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kawasan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ASEAN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331913" y="5373688"/>
            <a:ext cx="6170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UGM </a:t>
            </a:r>
            <a:r>
              <a:rPr lang="en-US" sz="28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mulai</a:t>
            </a:r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melaksanakan</a:t>
            </a:r>
            <a:endParaRPr lang="en-US" sz="28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827088" y="1628775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British Standard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5750</a:t>
            </a:r>
          </a:p>
        </p:txBody>
      </p:sp>
    </p:spTree>
    <p:extLst>
      <p:ext uri="{BB962C8B-B14F-4D97-AF65-F5344CB8AC3E}">
        <p14:creationId xmlns:p14="http://schemas.microsoft.com/office/powerpoint/2010/main" val="3849295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2974975" y="4578351"/>
            <a:ext cx="1079500" cy="423862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Maiandra GD" panose="020E0502030308020204" pitchFamily="34" charset="0"/>
              </a:rPr>
              <a:t>PMI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4846638" y="4605338"/>
            <a:ext cx="1368425" cy="423863"/>
          </a:xfrm>
          <a:prstGeom prst="rect">
            <a:avLst/>
          </a:prstGeom>
          <a:solidFill>
            <a:srgbClr val="000099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Maiandra GD" panose="020E0502030308020204" pitchFamily="34" charset="0"/>
              </a:rPr>
              <a:t>PME</a:t>
            </a:r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 rot="10800000">
            <a:off x="4154488" y="4822826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6085" name="AutoShape 7"/>
          <p:cNvSpPr>
            <a:spLocks noChangeArrowheads="1"/>
          </p:cNvSpPr>
          <p:nvPr/>
        </p:nvSpPr>
        <p:spPr bwMode="auto">
          <a:xfrm>
            <a:off x="4198938" y="45767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46086" name="Group 15"/>
          <p:cNvGrpSpPr>
            <a:grpSpLocks/>
          </p:cNvGrpSpPr>
          <p:nvPr/>
        </p:nvGrpSpPr>
        <p:grpSpPr bwMode="auto">
          <a:xfrm>
            <a:off x="6935788" y="4435476"/>
            <a:ext cx="1727200" cy="719137"/>
            <a:chOff x="340" y="663"/>
            <a:chExt cx="635" cy="272"/>
          </a:xfrm>
        </p:grpSpPr>
        <p:sp>
          <p:nvSpPr>
            <p:cNvPr id="46119" name="AutoShape 14"/>
            <p:cNvSpPr>
              <a:spLocks noChangeArrowheads="1"/>
            </p:cNvSpPr>
            <p:nvPr/>
          </p:nvSpPr>
          <p:spPr bwMode="auto">
            <a:xfrm>
              <a:off x="340" y="663"/>
              <a:ext cx="635" cy="2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46120" name="Text Box 9"/>
            <p:cNvSpPr txBox="1">
              <a:spLocks noChangeArrowheads="1"/>
            </p:cNvSpPr>
            <p:nvPr/>
          </p:nvSpPr>
          <p:spPr bwMode="auto">
            <a:xfrm>
              <a:off x="385" y="709"/>
              <a:ext cx="544" cy="1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latin typeface="Maiandra GD" panose="020E0502030308020204" pitchFamily="34" charset="0"/>
                </a:rPr>
                <a:t>Survei (QS, Webometrics)</a:t>
              </a:r>
            </a:p>
          </p:txBody>
        </p:sp>
      </p:grpSp>
      <p:grpSp>
        <p:nvGrpSpPr>
          <p:cNvPr id="46087" name="Group 16"/>
          <p:cNvGrpSpPr>
            <a:grpSpLocks/>
          </p:cNvGrpSpPr>
          <p:nvPr/>
        </p:nvGrpSpPr>
        <p:grpSpPr bwMode="auto">
          <a:xfrm>
            <a:off x="5062538" y="2232026"/>
            <a:ext cx="3563937" cy="1006475"/>
            <a:chOff x="340" y="663"/>
            <a:chExt cx="635" cy="272"/>
          </a:xfrm>
        </p:grpSpPr>
        <p:sp>
          <p:nvSpPr>
            <p:cNvPr id="46117" name="AutoShape 17"/>
            <p:cNvSpPr>
              <a:spLocks noChangeArrowheads="1"/>
            </p:cNvSpPr>
            <p:nvPr/>
          </p:nvSpPr>
          <p:spPr bwMode="auto">
            <a:xfrm>
              <a:off x="340" y="663"/>
              <a:ext cx="635" cy="2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46118" name="Text Box 18"/>
            <p:cNvSpPr txBox="1">
              <a:spLocks noChangeArrowheads="1"/>
            </p:cNvSpPr>
            <p:nvPr/>
          </p:nvSpPr>
          <p:spPr bwMode="auto">
            <a:xfrm>
              <a:off x="385" y="709"/>
              <a:ext cx="544" cy="2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 dirty="0" err="1">
                  <a:latin typeface="Maiandra GD" panose="020E0502030308020204" pitchFamily="34" charset="0"/>
                </a:rPr>
                <a:t>Akreditasi</a:t>
              </a:r>
              <a:r>
                <a:rPr lang="en-US" altLang="en-US" sz="1600" b="1" dirty="0">
                  <a:latin typeface="Maiandra GD" panose="020E0502030308020204" pitchFamily="34" charset="0"/>
                </a:rPr>
                <a:t> </a:t>
              </a:r>
              <a:r>
                <a:rPr lang="en-US" altLang="en-US" sz="1600" b="1" dirty="0" err="1">
                  <a:latin typeface="Maiandra GD" panose="020E0502030308020204" pitchFamily="34" charset="0"/>
                </a:rPr>
                <a:t>Internasional</a:t>
              </a:r>
              <a:r>
                <a:rPr lang="en-US" altLang="en-US" sz="1600" b="1" dirty="0">
                  <a:latin typeface="Maiandra GD" panose="020E0502030308020204" pitchFamily="34" charset="0"/>
                </a:rPr>
                <a:t> (AUN, AACSB, ASIIN, WFME, ABET, </a:t>
              </a:r>
              <a:r>
                <a:rPr lang="en-US" altLang="en-US" sz="1600" b="1" dirty="0" err="1">
                  <a:latin typeface="Maiandra GD" panose="020E0502030308020204" pitchFamily="34" charset="0"/>
                </a:rPr>
                <a:t>IChem</a:t>
              </a:r>
              <a:r>
                <a:rPr lang="en-US" altLang="en-US" sz="1600" b="1" dirty="0">
                  <a:latin typeface="Maiandra GD" panose="020E0502030308020204" pitchFamily="34" charset="0"/>
                </a:rPr>
                <a:t>-E, ISO)</a:t>
              </a:r>
            </a:p>
          </p:txBody>
        </p:sp>
      </p:grpSp>
      <p:sp>
        <p:nvSpPr>
          <p:cNvPr id="46088" name="AutoShape 28"/>
          <p:cNvSpPr>
            <a:spLocks noChangeArrowheads="1"/>
          </p:cNvSpPr>
          <p:nvPr/>
        </p:nvSpPr>
        <p:spPr bwMode="auto">
          <a:xfrm rot="-4024899">
            <a:off x="5388769" y="3791745"/>
            <a:ext cx="1006475" cy="217487"/>
          </a:xfrm>
          <a:prstGeom prst="rightArrow">
            <a:avLst>
              <a:gd name="adj1" fmla="val 50000"/>
              <a:gd name="adj2" fmla="val 115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6089" name="AutoShape 31"/>
          <p:cNvSpPr>
            <a:spLocks noChangeArrowheads="1"/>
          </p:cNvSpPr>
          <p:nvPr/>
        </p:nvSpPr>
        <p:spPr bwMode="auto">
          <a:xfrm>
            <a:off x="6286500" y="463391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46090" name="Group 48"/>
          <p:cNvGrpSpPr>
            <a:grpSpLocks/>
          </p:cNvGrpSpPr>
          <p:nvPr/>
        </p:nvGrpSpPr>
        <p:grpSpPr bwMode="auto">
          <a:xfrm>
            <a:off x="4468901" y="5804827"/>
            <a:ext cx="3587750" cy="383248"/>
            <a:chOff x="256" y="642"/>
            <a:chExt cx="719" cy="293"/>
          </a:xfrm>
        </p:grpSpPr>
        <p:sp>
          <p:nvSpPr>
            <p:cNvPr id="46115" name="AutoShape 49"/>
            <p:cNvSpPr>
              <a:spLocks noChangeArrowheads="1"/>
            </p:cNvSpPr>
            <p:nvPr/>
          </p:nvSpPr>
          <p:spPr bwMode="auto">
            <a:xfrm>
              <a:off x="256" y="642"/>
              <a:ext cx="719" cy="29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46116" name="Text Box 50"/>
            <p:cNvSpPr txBox="1">
              <a:spLocks noChangeArrowheads="1"/>
            </p:cNvSpPr>
            <p:nvPr/>
          </p:nvSpPr>
          <p:spPr bwMode="auto">
            <a:xfrm>
              <a:off x="285" y="709"/>
              <a:ext cx="644" cy="16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latin typeface="Maiandra GD" panose="020E0502030308020204" pitchFamily="34" charset="0"/>
                </a:rPr>
                <a:t>SNPT, BAN-PT, LAM</a:t>
              </a:r>
            </a:p>
          </p:txBody>
        </p:sp>
      </p:grpSp>
      <p:sp>
        <p:nvSpPr>
          <p:cNvPr id="46091" name="AutoShape 51"/>
          <p:cNvSpPr>
            <a:spLocks noChangeArrowheads="1"/>
          </p:cNvSpPr>
          <p:nvPr/>
        </p:nvSpPr>
        <p:spPr bwMode="auto">
          <a:xfrm rot="2180565">
            <a:off x="5716940" y="5446954"/>
            <a:ext cx="720725" cy="217488"/>
          </a:xfrm>
          <a:prstGeom prst="rightArrow">
            <a:avLst>
              <a:gd name="adj1" fmla="val 50000"/>
              <a:gd name="adj2" fmla="val 8284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46092" name="Group 52"/>
          <p:cNvGrpSpPr>
            <a:grpSpLocks/>
          </p:cNvGrpSpPr>
          <p:nvPr/>
        </p:nvGrpSpPr>
        <p:grpSpPr bwMode="auto">
          <a:xfrm>
            <a:off x="2427288" y="3668713"/>
            <a:ext cx="2501900" cy="595313"/>
            <a:chOff x="340" y="663"/>
            <a:chExt cx="635" cy="272"/>
          </a:xfrm>
        </p:grpSpPr>
        <p:sp>
          <p:nvSpPr>
            <p:cNvPr id="46113" name="AutoShape 53"/>
            <p:cNvSpPr>
              <a:spLocks noChangeArrowheads="1"/>
            </p:cNvSpPr>
            <p:nvPr/>
          </p:nvSpPr>
          <p:spPr bwMode="auto">
            <a:xfrm>
              <a:off x="340" y="663"/>
              <a:ext cx="635" cy="272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46114" name="Text Box 54"/>
            <p:cNvSpPr txBox="1">
              <a:spLocks noChangeArrowheads="1"/>
            </p:cNvSpPr>
            <p:nvPr/>
          </p:nvSpPr>
          <p:spPr bwMode="auto">
            <a:xfrm>
              <a:off x="385" y="709"/>
              <a:ext cx="544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bg1"/>
                  </a:solidFill>
                  <a:latin typeface="Maiandra GD" panose="020E0502030308020204" pitchFamily="34" charset="0"/>
                </a:rPr>
                <a:t>Peraturan Akademik</a:t>
              </a:r>
            </a:p>
          </p:txBody>
        </p:sp>
      </p:grpSp>
      <p:sp>
        <p:nvSpPr>
          <p:cNvPr id="46093" name="AutoShape 79"/>
          <p:cNvSpPr>
            <a:spLocks noChangeArrowheads="1"/>
          </p:cNvSpPr>
          <p:nvPr/>
        </p:nvSpPr>
        <p:spPr bwMode="auto">
          <a:xfrm rot="5400000">
            <a:off x="3334544" y="4244182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46094" name="Group 81"/>
          <p:cNvGrpSpPr>
            <a:grpSpLocks/>
          </p:cNvGrpSpPr>
          <p:nvPr/>
        </p:nvGrpSpPr>
        <p:grpSpPr bwMode="auto">
          <a:xfrm>
            <a:off x="2357438" y="2746376"/>
            <a:ext cx="2587625" cy="517525"/>
            <a:chOff x="340" y="663"/>
            <a:chExt cx="635" cy="272"/>
          </a:xfrm>
        </p:grpSpPr>
        <p:sp>
          <p:nvSpPr>
            <p:cNvPr id="46111" name="AutoShape 82"/>
            <p:cNvSpPr>
              <a:spLocks noChangeArrowheads="1"/>
            </p:cNvSpPr>
            <p:nvPr/>
          </p:nvSpPr>
          <p:spPr bwMode="auto">
            <a:xfrm>
              <a:off x="340" y="663"/>
              <a:ext cx="635" cy="272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46112" name="Text Box 83"/>
            <p:cNvSpPr txBox="1">
              <a:spLocks noChangeArrowheads="1"/>
            </p:cNvSpPr>
            <p:nvPr/>
          </p:nvSpPr>
          <p:spPr bwMode="auto">
            <a:xfrm>
              <a:off x="385" y="709"/>
              <a:ext cx="544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bg1"/>
                  </a:solidFill>
                  <a:latin typeface="Maiandra GD" panose="020E0502030308020204" pitchFamily="34" charset="0"/>
                </a:rPr>
                <a:t>Standar Akademik</a:t>
              </a:r>
            </a:p>
          </p:txBody>
        </p:sp>
      </p:grpSp>
      <p:sp>
        <p:nvSpPr>
          <p:cNvPr id="46095" name="AutoShape 84"/>
          <p:cNvSpPr>
            <a:spLocks noChangeArrowheads="1"/>
          </p:cNvSpPr>
          <p:nvPr/>
        </p:nvSpPr>
        <p:spPr bwMode="auto">
          <a:xfrm rot="5400000">
            <a:off x="3320256" y="3321845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46096" name="Group 85"/>
          <p:cNvGrpSpPr>
            <a:grpSpLocks/>
          </p:cNvGrpSpPr>
          <p:nvPr/>
        </p:nvGrpSpPr>
        <p:grpSpPr bwMode="auto">
          <a:xfrm>
            <a:off x="2413000" y="1798638"/>
            <a:ext cx="2516188" cy="536575"/>
            <a:chOff x="340" y="663"/>
            <a:chExt cx="635" cy="272"/>
          </a:xfrm>
        </p:grpSpPr>
        <p:sp>
          <p:nvSpPr>
            <p:cNvPr id="46109" name="AutoShape 86"/>
            <p:cNvSpPr>
              <a:spLocks noChangeArrowheads="1"/>
            </p:cNvSpPr>
            <p:nvPr/>
          </p:nvSpPr>
          <p:spPr bwMode="auto">
            <a:xfrm>
              <a:off x="340" y="663"/>
              <a:ext cx="635" cy="272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46110" name="Text Box 87"/>
            <p:cNvSpPr txBox="1">
              <a:spLocks noChangeArrowheads="1"/>
            </p:cNvSpPr>
            <p:nvPr/>
          </p:nvSpPr>
          <p:spPr bwMode="auto">
            <a:xfrm>
              <a:off x="385" y="709"/>
              <a:ext cx="544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bg1"/>
                  </a:solidFill>
                  <a:latin typeface="Maiandra GD" panose="020E0502030308020204" pitchFamily="34" charset="0"/>
                </a:rPr>
                <a:t>Kebijakan Akademik</a:t>
              </a:r>
            </a:p>
          </p:txBody>
        </p:sp>
      </p:grpSp>
      <p:sp>
        <p:nvSpPr>
          <p:cNvPr id="46097" name="AutoShape 88"/>
          <p:cNvSpPr>
            <a:spLocks noChangeArrowheads="1"/>
          </p:cNvSpPr>
          <p:nvPr/>
        </p:nvSpPr>
        <p:spPr bwMode="auto">
          <a:xfrm rot="5400000">
            <a:off x="3320257" y="2374107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6098" name="Line 89"/>
          <p:cNvSpPr>
            <a:spLocks noChangeShapeType="1"/>
          </p:cNvSpPr>
          <p:nvPr/>
        </p:nvSpPr>
        <p:spPr bwMode="auto">
          <a:xfrm flipH="1">
            <a:off x="1677988" y="4751388"/>
            <a:ext cx="1296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90"/>
          <p:cNvSpPr>
            <a:spLocks noChangeShapeType="1"/>
          </p:cNvSpPr>
          <p:nvPr/>
        </p:nvSpPr>
        <p:spPr bwMode="auto">
          <a:xfrm flipH="1" flipV="1">
            <a:off x="1677988" y="2014538"/>
            <a:ext cx="0" cy="27368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91"/>
          <p:cNvSpPr>
            <a:spLocks noChangeShapeType="1"/>
          </p:cNvSpPr>
          <p:nvPr/>
        </p:nvSpPr>
        <p:spPr bwMode="auto">
          <a:xfrm flipH="1">
            <a:off x="1677988" y="388778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92"/>
          <p:cNvSpPr>
            <a:spLocks noChangeShapeType="1"/>
          </p:cNvSpPr>
          <p:nvPr/>
        </p:nvSpPr>
        <p:spPr bwMode="auto">
          <a:xfrm flipH="1">
            <a:off x="1677988" y="295116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93"/>
          <p:cNvSpPr>
            <a:spLocks noChangeShapeType="1"/>
          </p:cNvSpPr>
          <p:nvPr/>
        </p:nvSpPr>
        <p:spPr bwMode="auto">
          <a:xfrm flipH="1">
            <a:off x="1677988" y="201453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Text Box 94"/>
          <p:cNvSpPr txBox="1">
            <a:spLocks noChangeArrowheads="1"/>
          </p:cNvSpPr>
          <p:nvPr/>
        </p:nvSpPr>
        <p:spPr bwMode="auto">
          <a:xfrm rot="-5400000">
            <a:off x="403225" y="318135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chemeClr val="accent2"/>
                </a:solidFill>
              </a:rPr>
              <a:t>C Q I</a:t>
            </a:r>
          </a:p>
        </p:txBody>
      </p:sp>
      <p:sp>
        <p:nvSpPr>
          <p:cNvPr id="46104" name="TextBox 36"/>
          <p:cNvSpPr txBox="1">
            <a:spLocks noChangeArrowheads="1"/>
          </p:cNvSpPr>
          <p:nvPr/>
        </p:nvSpPr>
        <p:spPr bwMode="auto">
          <a:xfrm>
            <a:off x="500063" y="381000"/>
            <a:ext cx="803780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 </a:t>
            </a:r>
            <a:r>
              <a:rPr lang="en-US" altLang="en-US" sz="2800" b="1" dirty="0" err="1"/>
              <a:t>Implementasi</a:t>
            </a:r>
            <a:r>
              <a:rPr lang="en-US" altLang="en-US" sz="2800" b="1" dirty="0"/>
              <a:t> SPM-PT UGM</a:t>
            </a:r>
          </a:p>
          <a:p>
            <a:pPr eaLnBrk="1" hangingPunct="1"/>
            <a:r>
              <a:rPr lang="en-US" altLang="en-US" sz="2400" b="1" dirty="0" err="1">
                <a:latin typeface="Maiandra GD" panose="020E0502030308020204" pitchFamily="34" charset="0"/>
              </a:rPr>
              <a:t>Sesuai</a:t>
            </a:r>
            <a:r>
              <a:rPr lang="en-US" altLang="en-US" sz="2400" b="1" dirty="0">
                <a:latin typeface="Maiandra GD" panose="020E0502030308020204" pitchFamily="34" charset="0"/>
              </a:rPr>
              <a:t> </a:t>
            </a:r>
            <a:r>
              <a:rPr lang="en-US" altLang="en-US" sz="2400" b="1" dirty="0" err="1">
                <a:latin typeface="Maiandra GD" panose="020E0502030308020204" pitchFamily="34" charset="0"/>
              </a:rPr>
              <a:t>dengan</a:t>
            </a:r>
            <a:r>
              <a:rPr lang="en-US" altLang="en-US" sz="2400" b="1" dirty="0">
                <a:latin typeface="Maiandra GD" panose="020E0502030308020204" pitchFamily="34" charset="0"/>
              </a:rPr>
              <a:t> </a:t>
            </a:r>
            <a:r>
              <a:rPr lang="en-US" altLang="en-US" sz="2400" b="1" dirty="0" err="1">
                <a:latin typeface="Maiandra GD" panose="020E0502030308020204" pitchFamily="34" charset="0"/>
              </a:rPr>
              <a:t>budaya</a:t>
            </a:r>
            <a:r>
              <a:rPr lang="en-US" altLang="en-US" sz="2400" b="1" dirty="0">
                <a:latin typeface="Maiandra GD" panose="020E0502030308020204" pitchFamily="34" charset="0"/>
              </a:rPr>
              <a:t>, </a:t>
            </a:r>
            <a:r>
              <a:rPr lang="en-US" altLang="en-US" sz="2400" b="1" dirty="0" err="1">
                <a:latin typeface="Maiandra GD" panose="020E0502030308020204" pitchFamily="34" charset="0"/>
              </a:rPr>
              <a:t>kondisi</a:t>
            </a:r>
            <a:r>
              <a:rPr lang="en-US" altLang="en-US" sz="2400" b="1" dirty="0">
                <a:latin typeface="Maiandra GD" panose="020E0502030308020204" pitchFamily="34" charset="0"/>
              </a:rPr>
              <a:t>, </a:t>
            </a:r>
            <a:r>
              <a:rPr lang="en-US" altLang="en-US" sz="2400" b="1" dirty="0" err="1">
                <a:latin typeface="Maiandra GD" panose="020E0502030308020204" pitchFamily="34" charset="0"/>
              </a:rPr>
              <a:t>kemampuan</a:t>
            </a:r>
            <a:r>
              <a:rPr lang="en-US" altLang="en-US" sz="2400" b="1" dirty="0">
                <a:latin typeface="Maiandra GD" panose="020E0502030308020204" pitchFamily="34" charset="0"/>
              </a:rPr>
              <a:t>, </a:t>
            </a:r>
            <a:r>
              <a:rPr lang="en-US" altLang="en-US" sz="2400" b="1" dirty="0" err="1">
                <a:latin typeface="Maiandra GD" panose="020E0502030308020204" pitchFamily="34" charset="0"/>
              </a:rPr>
              <a:t>serta</a:t>
            </a:r>
            <a:r>
              <a:rPr lang="en-US" altLang="en-US" sz="2400" b="1" dirty="0">
                <a:latin typeface="Maiandra GD" panose="020E0502030308020204" pitchFamily="34" charset="0"/>
              </a:rPr>
              <a:t> </a:t>
            </a:r>
            <a:r>
              <a:rPr lang="en-US" altLang="en-US" sz="2400" b="1" dirty="0" err="1">
                <a:latin typeface="Maiandra GD" panose="020E0502030308020204" pitchFamily="34" charset="0"/>
              </a:rPr>
              <a:t>cita-cita</a:t>
            </a:r>
            <a:r>
              <a:rPr lang="en-US" altLang="en-US" sz="2400" b="1" dirty="0">
                <a:latin typeface="Maiandra GD" panose="020E0502030308020204" pitchFamily="34" charset="0"/>
              </a:rPr>
              <a:t> UGM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38" name="Text Box 94"/>
          <p:cNvSpPr txBox="1">
            <a:spLocks noChangeArrowheads="1"/>
          </p:cNvSpPr>
          <p:nvPr/>
        </p:nvSpPr>
        <p:spPr bwMode="auto">
          <a:xfrm rot="16200000">
            <a:off x="-58915" y="2894159"/>
            <a:ext cx="2865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Gin</a:t>
            </a:r>
            <a:r>
              <a:rPr lang="en-US" sz="1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Ő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ng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Prati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dina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46106" name="AutoShape 28"/>
          <p:cNvSpPr>
            <a:spLocks noChangeArrowheads="1"/>
          </p:cNvSpPr>
          <p:nvPr/>
        </p:nvSpPr>
        <p:spPr bwMode="auto">
          <a:xfrm rot="6766851">
            <a:off x="5541169" y="3944145"/>
            <a:ext cx="1006475" cy="217487"/>
          </a:xfrm>
          <a:prstGeom prst="rightArrow">
            <a:avLst>
              <a:gd name="adj1" fmla="val 50000"/>
              <a:gd name="adj2" fmla="val 115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6107" name="AutoShape 31"/>
          <p:cNvSpPr>
            <a:spLocks noChangeArrowheads="1"/>
          </p:cNvSpPr>
          <p:nvPr/>
        </p:nvSpPr>
        <p:spPr bwMode="auto">
          <a:xfrm rot="-10599043">
            <a:off x="6300788" y="48434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6108" name="AutoShape 51"/>
          <p:cNvSpPr>
            <a:spLocks noChangeArrowheads="1"/>
          </p:cNvSpPr>
          <p:nvPr/>
        </p:nvSpPr>
        <p:spPr bwMode="auto">
          <a:xfrm rot="12858608">
            <a:off x="5918340" y="5272209"/>
            <a:ext cx="720725" cy="217488"/>
          </a:xfrm>
          <a:prstGeom prst="rightArrow">
            <a:avLst>
              <a:gd name="adj1" fmla="val 50000"/>
              <a:gd name="adj2" fmla="val 8284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769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GM Bar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GM Baru" id="{EBE7C5DE-3C64-4A94-AC14-1C55AACB3616}" vid="{7FA4980A-0FFF-43E2-861F-296CE1EB9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UGM Baru</Template>
  <TotalTime>8274</TotalTime>
  <Words>2021</Words>
  <Application>Microsoft Office PowerPoint</Application>
  <PresentationFormat>On-screen Show (4:3)</PresentationFormat>
  <Paragraphs>520</Paragraphs>
  <Slides>43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UGM Baru</vt:lpstr>
      <vt:lpstr>PowerPoint Presentation</vt:lpstr>
      <vt:lpstr>PowerPoint Presentation</vt:lpstr>
      <vt:lpstr>Latar Belakang SPM-PT UGM</vt:lpstr>
      <vt:lpstr>Kebijakan dan Sistem Penjaminan Mutu di UGM</vt:lpstr>
      <vt:lpstr>Kebijakan dan Sistem Penjaminan Mutu di UGM</vt:lpstr>
      <vt:lpstr>PowerPoint Presentation</vt:lpstr>
      <vt:lpstr>PowerPoint Presentation</vt:lpstr>
      <vt:lpstr>PowerPoint Presentation</vt:lpstr>
      <vt:lpstr>PowerPoint Presentation</vt:lpstr>
      <vt:lpstr>Kerangka SPMI-PT UGM</vt:lpstr>
      <vt:lpstr>PowerPoint Presentation</vt:lpstr>
      <vt:lpstr>PowerPoint Presentation</vt:lpstr>
      <vt:lpstr>PowerPoint Presentation</vt:lpstr>
      <vt:lpstr>PowerPoint Presentation</vt:lpstr>
      <vt:lpstr>4. Standar Implementasi SPMI UGM</vt:lpstr>
      <vt:lpstr>5. Kerangka Organisasi</vt:lpstr>
      <vt:lpstr>5a.  Tugas LPM Tingkat Perguruan Tinggi </vt:lpstr>
      <vt:lpstr>PowerPoint Presentation</vt:lpstr>
      <vt:lpstr>PowerPoint Presentation</vt:lpstr>
      <vt:lpstr>6. Sistem Dokumen</vt:lpstr>
      <vt:lpstr>Contoh Jenis Dokumen (UGM)</vt:lpstr>
      <vt:lpstr>7. Siklus Penjaminan Mutu Internal</vt:lpstr>
      <vt:lpstr>Peningkatan Standar</vt:lpstr>
      <vt:lpstr>7a. Evaluasi Diri program Studi (EDPS)</vt:lpstr>
      <vt:lpstr>Sistem Informasi Penjaminan Mutu UGM</vt:lpstr>
      <vt:lpstr>@Login EDPS</vt:lpstr>
      <vt:lpstr>@Halaman Depan (Prodi)</vt:lpstr>
      <vt:lpstr>Lembar verifikasi Prodi  (data berbagai sumber: PALAPA, Simphoni, HRIS dll)                                sta.3, 4, 6, &amp; 7</vt:lpstr>
      <vt:lpstr>Rangkuman dan Grafik capaian</vt:lpstr>
      <vt:lpstr>PowerPoint Presentation</vt:lpstr>
      <vt:lpstr>AMI Terintegrasi</vt:lpstr>
      <vt:lpstr>Kriteria Audit dan Audit Kit </vt:lpstr>
      <vt:lpstr>Tata Waktu SPMI-AMI 2017 </vt:lpstr>
      <vt:lpstr>AMI 2018</vt:lpstr>
      <vt:lpstr>7c. Tindak Lanjut Hasil AMI &amp;  Peningkatan Mutu</vt:lpstr>
      <vt:lpstr>Tahapan Tindakan Koreksi AMI  RTM</vt:lpstr>
      <vt:lpstr>8. Tahapan Persiapan Akreditasi BAN-PT (Koordinasi KJM) + Cek similaritas di UGM</vt:lpstr>
      <vt:lpstr>Prosedur Submisi Dokumen Akreditasi SAPTO </vt:lpstr>
      <vt:lpstr>9. Kegiatan dan Capaian SPMI dan SPME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148</cp:revision>
  <cp:lastPrinted>2018-08-31T06:55:26Z</cp:lastPrinted>
  <dcterms:created xsi:type="dcterms:W3CDTF">2015-01-09T03:42:23Z</dcterms:created>
  <dcterms:modified xsi:type="dcterms:W3CDTF">2018-09-28T04:10:03Z</dcterms:modified>
</cp:coreProperties>
</file>